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2" r:id="rId14"/>
    <p:sldId id="275" r:id="rId15"/>
    <p:sldId id="276" r:id="rId16"/>
    <p:sldId id="268" r:id="rId17"/>
    <p:sldId id="273" r:id="rId18"/>
    <p:sldId id="269" r:id="rId19"/>
    <p:sldId id="270" r:id="rId20"/>
    <p:sldId id="271"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161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1365565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s-ES"/>
              <a:t>Esta figura demuestra que los solitones internos son olas gigantescas.  Los solitones son más grandes que cualquier isla de las Antillas Menores. Cada paquete esta separado generalmente por 70 a 100 km. Los frentes de onda puede extenderse por mas de 200 km. </a:t>
            </a:r>
            <a:endParaRPr lang="en-US"/>
          </a:p>
        </p:txBody>
      </p:sp>
    </p:spTree>
    <p:extLst>
      <p:ext uri="{BB962C8B-B14F-4D97-AF65-F5344CB8AC3E}">
        <p14:creationId xmlns:p14="http://schemas.microsoft.com/office/powerpoint/2010/main" val="1688550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s-ES"/>
              <a:t>Esta figura demuestra por qué los solitones internos se observan al Oeste de St. Lucia (punto amarillo). Los solitones internos se forman cuando hay fuertes corrientes mareales de periodo semidiurno (M2 = 12.42 hr). La figura demuestra que los pasajes al norte de St. Lucia y al norte de St. Vincent, es donde ocurre el mayor transporte zonal semidiurno M2 en el Caribe Oriental.</a:t>
            </a:r>
            <a:br>
              <a:rPr lang="es-ES"/>
            </a:br>
            <a:endParaRPr lang="en-US"/>
          </a:p>
        </p:txBody>
      </p:sp>
    </p:spTree>
    <p:extLst>
      <p:ext uri="{BB962C8B-B14F-4D97-AF65-F5344CB8AC3E}">
        <p14:creationId xmlns:p14="http://schemas.microsoft.com/office/powerpoint/2010/main" val="964446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s-ES"/>
              <a:t>Son similares las distancias que separan al Pasaje de St. Vincent y el Canal de St. Lucia de la punta sur de la Cresta Submarina de Aves. Las fuertes corrientes semidiurnas que pasan por los pasajes de ambas islas chocan con la Cresta Submarina y se genera el paquete de solitones.</a:t>
            </a:r>
            <a:br>
              <a:rPr lang="es-ES"/>
            </a:br>
            <a:endParaRPr lang="en-US"/>
          </a:p>
        </p:txBody>
      </p:sp>
    </p:spTree>
    <p:extLst>
      <p:ext uri="{BB962C8B-B14F-4D97-AF65-F5344CB8AC3E}">
        <p14:creationId xmlns:p14="http://schemas.microsoft.com/office/powerpoint/2010/main" val="960303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s-ES"/>
              <a:t>Corrientes baroclínicas semidiurnas asociadas a la marea interna se observan alrededor de la Cresta Submarina de Aves y en el Pasaje de St. Lucia. Es posible que la marea interna semidiurna genere paquetes de solitones en la Cresta de Aves.</a:t>
            </a:r>
            <a:br>
              <a:rPr lang="es-ES"/>
            </a:br>
            <a:endParaRPr lang="en-US"/>
          </a:p>
        </p:txBody>
      </p:sp>
    </p:spTree>
    <p:extLst>
      <p:ext uri="{BB962C8B-B14F-4D97-AF65-F5344CB8AC3E}">
        <p14:creationId xmlns:p14="http://schemas.microsoft.com/office/powerpoint/2010/main" val="1459998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s-ES"/>
              <a:t>Se muestra a la izquieda el apogeo y a la derecha el perigeo lunar. Abajo se muestra el correspondiente transporte zonal en el Pasaje de St. Vincent. Cuando coinciden la sizigia, la fase de luna llena o luna nueva, con el perigeo lunar, las corrientes mareales semidiurnas incrementan y asimismo el transporte zonal mareal en el Pasaje de San Vicente.</a:t>
            </a:r>
            <a:br>
              <a:rPr lang="es-ES"/>
            </a:br>
            <a:endParaRPr lang="en-US"/>
          </a:p>
        </p:txBody>
      </p:sp>
    </p:spTree>
    <p:extLst>
      <p:ext uri="{BB962C8B-B14F-4D97-AF65-F5344CB8AC3E}">
        <p14:creationId xmlns:p14="http://schemas.microsoft.com/office/powerpoint/2010/main" val="1059506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s-ES"/>
              <a:t>La descarga fluvial del Rio Orinoco puede extenderse por todo el Mar Caribe Oriental. Esta imagen de clorofila-A tomada por el sensor MODIS/Aqua muestra que la masa de agua alcanza la Cresta Submarina de Aves. Un incremento en la estratificación oceánica provocado por las aguas del Rio Orinoco pueden facilitar la generación y travesía de los Solitones de Aves. En particular entre el mes de septiembre a noviembre.</a:t>
            </a:r>
            <a:br>
              <a:rPr lang="es-ES"/>
            </a:br>
            <a:endParaRPr lang="en-US"/>
          </a:p>
        </p:txBody>
      </p:sp>
    </p:spTree>
    <p:extLst>
      <p:ext uri="{BB962C8B-B14F-4D97-AF65-F5344CB8AC3E}">
        <p14:creationId xmlns:p14="http://schemas.microsoft.com/office/powerpoint/2010/main" val="1602921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s-ES"/>
              <a:t>En este mapa se ubican los frentes de onda del solitón lider de cada paquete detectado por el sensor satelital MODIS entre 2008 y el 2013 en el Caribe Oriental.  Nótese que la mayor cantidad de observaciones se concentran alrededor del extremo sur de la Cresta de Aves. Los colores indican el mes en que fueron detectados, por ejemplo: amarillo es mayo, verde es junio, azul es julio, agosto es violeta, blanco es septiembre, negro es octubre y azul marino es noviembre . Algunos paquetes llegan hasta La Orchila (Venezuela), el SO de Puerto Rico y hasta Barahona en República Dominicana.</a:t>
            </a:r>
            <a:br>
              <a:rPr lang="es-ES"/>
            </a:br>
            <a:endParaRPr lang="en-US"/>
          </a:p>
        </p:txBody>
      </p:sp>
    </p:spTree>
    <p:extLst>
      <p:ext uri="{BB962C8B-B14F-4D97-AF65-F5344CB8AC3E}">
        <p14:creationId xmlns:p14="http://schemas.microsoft.com/office/powerpoint/2010/main" val="3447732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s-ES"/>
              <a:t>Paquete de solitones golpea a La Orchila en la plataforma continental de Venezuela.</a:t>
            </a:r>
            <a:br>
              <a:rPr lang="es-ES"/>
            </a:br>
            <a:endParaRPr lang="en-US"/>
          </a:p>
        </p:txBody>
      </p:sp>
    </p:spTree>
    <p:extLst>
      <p:ext uri="{BB962C8B-B14F-4D97-AF65-F5344CB8AC3E}">
        <p14:creationId xmlns:p14="http://schemas.microsoft.com/office/powerpoint/2010/main" val="2343456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s-ES"/>
              <a:t>Los paquetes golpean las pendientes submarinas del Suroeste de Puerto Rico. Se observa los frentes de onda entrando al Cañon Submarino de Guayanilla. Un frente de onda se refleja al sur de Caja de Muertos.</a:t>
            </a:r>
            <a:br>
              <a:rPr lang="es-ES"/>
            </a:br>
            <a:endParaRPr lang="en-US"/>
          </a:p>
        </p:txBody>
      </p:sp>
    </p:spTree>
    <p:extLst>
      <p:ext uri="{BB962C8B-B14F-4D97-AF65-F5344CB8AC3E}">
        <p14:creationId xmlns:p14="http://schemas.microsoft.com/office/powerpoint/2010/main" val="4002162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s-ES"/>
              <a:t>Los solitones de gran amplitud pueden excitar seiches costeros en la Parguera y en Guánica. La ocurrencia de seiches costeros (onda estacionaria) de 50 minutos en La Parguera nos revela que las corrientes asociadas a solitones internos empujaron las aguas del veril de La Parguera.</a:t>
            </a:r>
            <a:endParaRPr lang="en-US"/>
          </a:p>
        </p:txBody>
      </p:sp>
    </p:spTree>
    <p:extLst>
      <p:ext uri="{BB962C8B-B14F-4D97-AF65-F5344CB8AC3E}">
        <p14:creationId xmlns:p14="http://schemas.microsoft.com/office/powerpoint/2010/main" val="2153583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s-ES"/>
              <a:t>Las marejadas pueden alcanzar alturas impresionantes en algunos lugares de Puerto Rico, como es el caso del punto de surfing Tres Palmas en Rincón. Olas de cerca de 20 pies pueden ser disfrutadas por muchos puertorriqueños. Pero en esta presentación, vamos a enseñarles que a Puerto Rico llegan olas internas que facilmente triplican la altura de la ola que se observa aquí. Foto cortesía de Angelo Cordero Photography.</a:t>
            </a:r>
            <a:br>
              <a:rPr lang="es-ES"/>
            </a:br>
            <a:endParaRPr lang="en-US"/>
          </a:p>
        </p:txBody>
      </p:sp>
    </p:spTree>
    <p:extLst>
      <p:ext uri="{BB962C8B-B14F-4D97-AF65-F5344CB8AC3E}">
        <p14:creationId xmlns:p14="http://schemas.microsoft.com/office/powerpoint/2010/main" val="2991590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s-ES"/>
              <a:t>Las ballenas pilotos siguen a los solitones, los solitones pueden alterar la propagación del sonido en el agua, por lo tanto es importante para la navegación de los submarinos, los solitones pueden afectar las operaciones de las plataformas de gas natural. Los cambios en temperatura, salinidad y nutrientes asociados a la llegada de los solitones pudiera alterar a los corales mesofóticos en La Parguera.</a:t>
            </a:r>
            <a:br>
              <a:rPr lang="es-ES"/>
            </a:br>
            <a:endParaRPr lang="en-US"/>
          </a:p>
        </p:txBody>
      </p:sp>
    </p:spTree>
    <p:extLst>
      <p:ext uri="{BB962C8B-B14F-4D97-AF65-F5344CB8AC3E}">
        <p14:creationId xmlns:p14="http://schemas.microsoft.com/office/powerpoint/2010/main" val="4279530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2894688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s-ES"/>
              <a:t>Las gigantescas olas solitarias internas revelan discretamente su presencia en la superficie del mar. Cambios en la rugosidad de la superficie provocados por las corrientes, asociadas a la propia circulación de la ola solitaria interna, pueden generar bandas alternadas de mar picado y mar en calma. Estas bandas alternadas pueden ser detectador por el radar del barco oceanografico como cambios en la intensidad en la señal reflejada .Las olas solitarias internas en el mar profundo tienen amplitud negativa o polaridad negativa. Mientras mayor es la amplitud más rápida será la ola. Por eso, las olas de mayor amplitud se adelantan a sus contrapartes de menor amplitud. Las olas pueden alcanzar una rapidez de entre 1 m/s a 3 m/s, equivalente entre 2 MPH a 7 MPH. Similar a la velocidad de una persona trotando o corriendo.  Apriete el enlace para ver el video de la colisión de dos olas solitarias internas KdV. Imagen cortesía del Dr. Jorge Corredor de UPRM.</a:t>
            </a:r>
            <a:br>
              <a:rPr lang="es-ES"/>
            </a:br>
            <a:endParaRPr lang="en-US"/>
          </a:p>
        </p:txBody>
      </p:sp>
    </p:spTree>
    <p:extLst>
      <p:ext uri="{BB962C8B-B14F-4D97-AF65-F5344CB8AC3E}">
        <p14:creationId xmlns:p14="http://schemas.microsoft.com/office/powerpoint/2010/main" val="2524632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s-ES"/>
              <a:t>Si observas una banda de oleaje bastante picado que se aproxima lentamente hacia ti, seguido de un mar relativamente calmado, es posible que un solitón interno de gran amplitud haya pasado por debajo de tu embarcación.</a:t>
            </a:r>
            <a:br>
              <a:rPr lang="es-ES"/>
            </a:br>
            <a:endParaRPr lang="en-US"/>
          </a:p>
        </p:txBody>
      </p:sp>
    </p:spTree>
    <p:extLst>
      <p:ext uri="{BB962C8B-B14F-4D97-AF65-F5344CB8AC3E}">
        <p14:creationId xmlns:p14="http://schemas.microsoft.com/office/powerpoint/2010/main" val="3798091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s-ES"/>
              <a:t>Desde la cubierta de un barco oceanográfico se  puede lanzar un línea con termistores y correntómetros ADCP, para recolectar datos por varias semanas y asi poder detector el paso de un paquete de solitones. El subsecuente análisis de los datos revela la amplitud de las olas y la velocidad de las corrientes asociadas al solitón.</a:t>
            </a:r>
            <a:br>
              <a:rPr lang="es-ES"/>
            </a:br>
            <a:endParaRPr lang="en-US"/>
          </a:p>
        </p:txBody>
      </p:sp>
    </p:spTree>
    <p:extLst>
      <p:ext uri="{BB962C8B-B14F-4D97-AF65-F5344CB8AC3E}">
        <p14:creationId xmlns:p14="http://schemas.microsoft.com/office/powerpoint/2010/main" val="4077569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s-ES"/>
              <a:t>Científicos del Departamento de Ciencias Marinas de la UPRM en el 1982 detectaron dos solitones de amplitud negativa a unos 6 km del veril de la Parguera, a 600 m de profundidad. El solitón de mayor amplitud tiene unos 90 m.</a:t>
            </a:r>
            <a:br>
              <a:rPr lang="es-ES"/>
            </a:br>
            <a:endParaRPr lang="en-US"/>
          </a:p>
        </p:txBody>
      </p:sp>
    </p:spTree>
    <p:extLst>
      <p:ext uri="{BB962C8B-B14F-4D97-AF65-F5344CB8AC3E}">
        <p14:creationId xmlns:p14="http://schemas.microsoft.com/office/powerpoint/2010/main" val="1044674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s-ES"/>
              <a:t>Comparemos la amplitud del solitón con la altura de cosas que ya conocemos: la Torre de la UPR y la ola en Tres Palmas (1er slide).</a:t>
            </a:r>
            <a:br>
              <a:rPr lang="es-ES"/>
            </a:br>
            <a:endParaRPr lang="en-US"/>
          </a:p>
        </p:txBody>
      </p:sp>
    </p:spTree>
    <p:extLst>
      <p:ext uri="{BB962C8B-B14F-4D97-AF65-F5344CB8AC3E}">
        <p14:creationId xmlns:p14="http://schemas.microsoft.com/office/powerpoint/2010/main" val="884715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s-ES"/>
              <a:t>Las imagenes satelitales tomadas durante resplandor solar en la superficie del océano, nos permiten detectar las bandas alternadas, por cambios en rugosidad de la superficie del agua, asociadas al paso de los solitones. Desde el 2006 el sensor MODIS (</a:t>
            </a:r>
            <a:r>
              <a:rPr lang="es-ES" i="1"/>
              <a:t>Moderate Resolution Imaging Spectroradiometer</a:t>
            </a:r>
            <a:r>
              <a:rPr lang="es-ES"/>
              <a:t>) instalado en el satellite Aqua de la NASA, adquiere imagenes con resolución de 250 m que revelan la presencia de estas olas en el interior del Mar Caribe.</a:t>
            </a:r>
            <a:br>
              <a:rPr lang="es-ES"/>
            </a:br>
            <a:endParaRPr lang="en-US"/>
          </a:p>
        </p:txBody>
      </p:sp>
    </p:spTree>
    <p:extLst>
      <p:ext uri="{BB962C8B-B14F-4D97-AF65-F5344CB8AC3E}">
        <p14:creationId xmlns:p14="http://schemas.microsoft.com/office/powerpoint/2010/main" val="3386314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s-ES"/>
              <a:t>El sensor satelital MODIS registra una impresionante imagen  de tres paquetes de olas internas solitarias (solitones) en el Mar Caribe Oriental. Los paquetes se desplazan hacia el Oeste. El paquete a extrema derecha contiene dos olas, pero el paquete a su izquierda se fisiona en hasta 14 olas internas.</a:t>
            </a:r>
            <a:br>
              <a:rPr lang="es-ES"/>
            </a:br>
            <a:endParaRPr lang="en-US"/>
          </a:p>
        </p:txBody>
      </p:sp>
    </p:spTree>
    <p:extLst>
      <p:ext uri="{BB962C8B-B14F-4D97-AF65-F5344CB8AC3E}">
        <p14:creationId xmlns:p14="http://schemas.microsoft.com/office/powerpoint/2010/main" val="2083839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8260542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4525805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68628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0416923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673827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0337940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7455962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8704626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8286955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1616351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870281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3/6/2014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0733855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ceanphysics.weebly.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youtu.be/DQJiDV_Nql0"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www.whoi.edu/"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a:t>Olas Gigantes Submarinas en el Mar Caribe</a:t>
            </a:r>
            <a:endParaRPr lang="en-US"/>
          </a:p>
        </p:txBody>
      </p:sp>
      <p:sp>
        <p:nvSpPr>
          <p:cNvPr id="3" name="Subtitle 2"/>
          <p:cNvSpPr>
            <a:spLocks noGrp="1"/>
          </p:cNvSpPr>
          <p:nvPr>
            <p:ph type="subTitle" idx="1"/>
          </p:nvPr>
        </p:nvSpPr>
        <p:spPr>
          <a:xfrm>
            <a:off x="1524000" y="3602038"/>
            <a:ext cx="9144000" cy="2485940"/>
          </a:xfrm>
        </p:spPr>
        <p:txBody>
          <a:bodyPr>
            <a:normAutofit fontScale="62500" lnSpcReduction="20000"/>
          </a:bodyPr>
          <a:lstStyle/>
          <a:p>
            <a:r>
              <a:rPr lang="es-ES" sz="3600"/>
              <a:t>Olas solitarias internas de gran amplitud</a:t>
            </a:r>
          </a:p>
          <a:p>
            <a:endParaRPr lang="es-ES"/>
          </a:p>
          <a:p>
            <a:r>
              <a:rPr lang="es-ES" sz="3600"/>
              <a:t>por</a:t>
            </a:r>
          </a:p>
          <a:p>
            <a:endParaRPr lang="es-ES" sz="3600"/>
          </a:p>
          <a:p>
            <a:r>
              <a:rPr lang="es-ES" sz="3600"/>
              <a:t>Edwin Alfonso-Sosa, Ph. D.</a:t>
            </a:r>
          </a:p>
          <a:p>
            <a:r>
              <a:rPr lang="es-ES" sz="3600"/>
              <a:t>Ocean Physics Education, Inc.</a:t>
            </a:r>
          </a:p>
          <a:p>
            <a:r>
              <a:rPr lang="es-ES" sz="3600">
                <a:hlinkClick r:id="rId3"/>
              </a:rPr>
              <a:t>http://oceanphysics.weebly.com/</a:t>
            </a:r>
            <a:endParaRPr lang="en-US" sz="3600">
              <a:hlinkClick r:id="rId3"/>
            </a:endParaRPr>
          </a:p>
        </p:txBody>
      </p:sp>
      <p:pic>
        <p:nvPicPr>
          <p:cNvPr id="4" name="Picture 3" descr="Ocean Physics Logo.png"/>
          <p:cNvPicPr>
            <a:picLocks noChangeAspect="1"/>
          </p:cNvPicPr>
          <p:nvPr/>
        </p:nvPicPr>
        <p:blipFill>
          <a:blip r:embed="rId4"/>
          <a:stretch>
            <a:fillRect/>
          </a:stretch>
        </p:blipFill>
        <p:spPr>
          <a:xfrm>
            <a:off x="9058961" y="4702924"/>
            <a:ext cx="2743200" cy="1939158"/>
          </a:xfrm>
          <a:prstGeom prst="rect">
            <a:avLst/>
          </a:prstGeom>
        </p:spPr>
      </p:pic>
    </p:spTree>
    <p:extLst>
      <p:ext uri="{BB962C8B-B14F-4D97-AF65-F5344CB8AC3E}">
        <p14:creationId xmlns:p14="http://schemas.microsoft.com/office/powerpoint/2010/main" val="10985722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776788" cy="2913731"/>
          </a:xfrm>
        </p:spPr>
        <p:txBody>
          <a:bodyPr>
            <a:normAutofit fontScale="90000"/>
          </a:bodyPr>
          <a:lstStyle/>
          <a:p>
            <a:r>
              <a:rPr lang="es-ES"/>
              <a:t>Solitones al Oeste de las Antillas Menores</a:t>
            </a:r>
            <a:endParaRPr lang="en-US"/>
          </a:p>
        </p:txBody>
      </p:sp>
      <p:pic>
        <p:nvPicPr>
          <p:cNvPr id="3" name="Picture 2" descr="LesserAntilles_2010091_terra_721_250m.jpg"/>
          <p:cNvPicPr>
            <a:picLocks noChangeAspect="1"/>
          </p:cNvPicPr>
          <p:nvPr/>
        </p:nvPicPr>
        <p:blipFill>
          <a:blip r:embed="rId3"/>
          <a:stretch>
            <a:fillRect/>
          </a:stretch>
        </p:blipFill>
        <p:spPr>
          <a:xfrm>
            <a:off x="5709339" y="345071"/>
            <a:ext cx="5557822" cy="6349999"/>
          </a:xfrm>
          <a:prstGeom prst="rect">
            <a:avLst/>
          </a:prstGeom>
        </p:spPr>
      </p:pic>
      <p:sp>
        <p:nvSpPr>
          <p:cNvPr id="4" name="TextBox 3"/>
          <p:cNvSpPr txBox="1"/>
          <p:nvPr/>
        </p:nvSpPr>
        <p:spPr>
          <a:xfrm>
            <a:off x="401638" y="2894013"/>
            <a:ext cx="4729162" cy="646331"/>
          </a:xfrm>
          <a:prstGeom prst="rect">
            <a:avLst/>
          </a:prstGeom>
        </p:spPr>
        <p:txBody>
          <a:bodyPr rtlCol="0">
            <a:spAutoFit/>
          </a:bodyPr>
          <a:lstStyle/>
          <a:p>
            <a:pPr algn="ctr"/>
            <a:r>
              <a:rPr lang="es-ES"/>
              <a:t>Distancia separando los paquete es ~ 100 km</a:t>
            </a:r>
          </a:p>
          <a:p>
            <a:pPr algn="ctr"/>
            <a:r>
              <a:rPr lang="es-ES"/>
              <a:t>Largo de las crestas pueden superar los 200 km</a:t>
            </a:r>
          </a:p>
        </p:txBody>
      </p:sp>
    </p:spTree>
    <p:extLst>
      <p:ext uri="{BB962C8B-B14F-4D97-AF65-F5344CB8AC3E}">
        <p14:creationId xmlns:p14="http://schemas.microsoft.com/office/powerpoint/2010/main" val="74695069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949" y="34596"/>
            <a:ext cx="10515600" cy="1325563"/>
          </a:xfrm>
        </p:spPr>
        <p:txBody>
          <a:bodyPr/>
          <a:lstStyle/>
          <a:p>
            <a:r>
              <a:rPr lang="en-US"/>
              <a:t>Transporte Zonal de la Marea Semidiurna M2</a:t>
            </a:r>
          </a:p>
        </p:txBody>
      </p:sp>
      <p:pic>
        <p:nvPicPr>
          <p:cNvPr id="3" name="Picture 2" descr="LesserAntilles_M2_East_Transport.jpg"/>
          <p:cNvPicPr>
            <a:picLocks noChangeAspect="1"/>
          </p:cNvPicPr>
          <p:nvPr/>
        </p:nvPicPr>
        <p:blipFill>
          <a:blip r:embed="rId3"/>
          <a:stretch>
            <a:fillRect/>
          </a:stretch>
        </p:blipFill>
        <p:spPr>
          <a:xfrm>
            <a:off x="3022600" y="1106990"/>
            <a:ext cx="6075892" cy="5614485"/>
          </a:xfrm>
          <a:prstGeom prst="rect">
            <a:avLst/>
          </a:prstGeom>
        </p:spPr>
      </p:pic>
      <p:sp>
        <p:nvSpPr>
          <p:cNvPr id="4" name="Oval 3"/>
          <p:cNvSpPr/>
          <p:nvPr/>
        </p:nvSpPr>
        <p:spPr>
          <a:xfrm>
            <a:off x="4607239" y="3565297"/>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319514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a:t>Los Solitones se originan en: la Cresta Submarina de Aves</a:t>
            </a:r>
            <a:endParaRPr lang="en-US"/>
          </a:p>
        </p:txBody>
      </p:sp>
      <p:pic>
        <p:nvPicPr>
          <p:cNvPr id="5" name="Content Placeholder 4" descr="St_Lucia_St_Vincent.png"/>
          <p:cNvPicPr>
            <a:picLocks noGrp="1" noChangeAspect="1"/>
          </p:cNvPicPr>
          <p:nvPr>
            <p:ph sz="half" idx="1"/>
          </p:nvPr>
        </p:nvPicPr>
        <p:blipFill>
          <a:blip r:embed="rId3"/>
          <a:stretch>
            <a:fillRect/>
          </a:stretch>
        </p:blipFill>
        <p:spPr>
          <a:xfrm>
            <a:off x="931733" y="1737825"/>
            <a:ext cx="10649952" cy="4578517"/>
          </a:xfrm>
        </p:spPr>
      </p:pic>
    </p:spTree>
    <p:extLst>
      <p:ext uri="{BB962C8B-B14F-4D97-AF65-F5344CB8AC3E}">
        <p14:creationId xmlns:p14="http://schemas.microsoft.com/office/powerpoint/2010/main" val="346445463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438" y="52388"/>
            <a:ext cx="10515600" cy="802189"/>
          </a:xfrm>
        </p:spPr>
        <p:txBody>
          <a:bodyPr>
            <a:normAutofit/>
          </a:bodyPr>
          <a:lstStyle/>
          <a:p>
            <a:r>
              <a:rPr lang="en-US" sz="2700"/>
              <a:t>Corrientes semidiurnas alrededor de la Cresta de Aves</a:t>
            </a:r>
          </a:p>
        </p:txBody>
      </p:sp>
      <p:pic>
        <p:nvPicPr>
          <p:cNvPr id="3" name="Picture 2" descr="M2_internal_tide_baroclinic_speeds.png"/>
          <p:cNvPicPr>
            <a:picLocks noChangeAspect="1"/>
          </p:cNvPicPr>
          <p:nvPr/>
        </p:nvPicPr>
        <p:blipFill>
          <a:blip r:embed="rId3"/>
          <a:stretch>
            <a:fillRect/>
          </a:stretch>
        </p:blipFill>
        <p:spPr>
          <a:xfrm>
            <a:off x="444199" y="721979"/>
            <a:ext cx="11090576" cy="6037596"/>
          </a:xfrm>
          <a:prstGeom prst="rect">
            <a:avLst/>
          </a:prstGeom>
        </p:spPr>
      </p:pic>
    </p:spTree>
    <p:extLst>
      <p:ext uri="{BB962C8B-B14F-4D97-AF65-F5344CB8AC3E}">
        <p14:creationId xmlns:p14="http://schemas.microsoft.com/office/powerpoint/2010/main" val="348965577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Transport_StVincent_Apogee.png"/>
          <p:cNvPicPr>
            <a:picLocks noChangeAspect="1"/>
          </p:cNvPicPr>
          <p:nvPr/>
        </p:nvPicPr>
        <p:blipFill>
          <a:blip r:embed="rId3"/>
          <a:stretch>
            <a:fillRect/>
          </a:stretch>
        </p:blipFill>
        <p:spPr>
          <a:xfrm>
            <a:off x="117605" y="2609797"/>
            <a:ext cx="3553249" cy="1454934"/>
          </a:xfrm>
          <a:prstGeom prst="rect">
            <a:avLst/>
          </a:prstGeom>
        </p:spPr>
      </p:pic>
      <p:pic>
        <p:nvPicPr>
          <p:cNvPr id="4" name="Picture 3" descr="UTransport_StVincent_Perigee.png"/>
          <p:cNvPicPr>
            <a:picLocks noChangeAspect="1"/>
          </p:cNvPicPr>
          <p:nvPr/>
        </p:nvPicPr>
        <p:blipFill>
          <a:blip r:embed="rId4"/>
          <a:stretch>
            <a:fillRect/>
          </a:stretch>
        </p:blipFill>
        <p:spPr>
          <a:xfrm>
            <a:off x="8576534" y="2680603"/>
            <a:ext cx="3537393" cy="1449842"/>
          </a:xfrm>
          <a:prstGeom prst="rect">
            <a:avLst/>
          </a:prstGeom>
        </p:spPr>
      </p:pic>
      <p:pic>
        <p:nvPicPr>
          <p:cNvPr id="2" name="Picture 1" descr="ApogeePerigee2006_ayiomamitis.jpg"/>
          <p:cNvPicPr>
            <a:picLocks noChangeAspect="1"/>
          </p:cNvPicPr>
          <p:nvPr/>
        </p:nvPicPr>
        <p:blipFill>
          <a:blip r:embed="rId5"/>
          <a:stretch>
            <a:fillRect/>
          </a:stretch>
        </p:blipFill>
        <p:spPr>
          <a:xfrm>
            <a:off x="3510184" y="1275647"/>
            <a:ext cx="5283086" cy="4130440"/>
          </a:xfrm>
          <a:prstGeom prst="rect">
            <a:avLst/>
          </a:prstGeom>
        </p:spPr>
      </p:pic>
      <p:sp>
        <p:nvSpPr>
          <p:cNvPr id="5" name="Title 4"/>
          <p:cNvSpPr>
            <a:spLocks noGrp="1"/>
          </p:cNvSpPr>
          <p:nvPr>
            <p:ph type="title"/>
          </p:nvPr>
        </p:nvSpPr>
        <p:spPr>
          <a:xfrm>
            <a:off x="842453" y="117042"/>
            <a:ext cx="10515600" cy="1325563"/>
          </a:xfrm>
        </p:spPr>
        <p:txBody>
          <a:bodyPr/>
          <a:lstStyle/>
          <a:p>
            <a:r>
              <a:rPr lang="en-US"/>
              <a:t>Solitones se generan durante Super Lunas</a:t>
            </a:r>
          </a:p>
        </p:txBody>
      </p:sp>
    </p:spTree>
    <p:extLst>
      <p:ext uri="{BB962C8B-B14F-4D97-AF65-F5344CB8AC3E}">
        <p14:creationId xmlns:p14="http://schemas.microsoft.com/office/powerpoint/2010/main" val="41901813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Descarga del Rio Orinoco en el Mar Caribe</a:t>
            </a:r>
            <a:endParaRPr lang="en-US"/>
          </a:p>
        </p:txBody>
      </p:sp>
      <p:pic>
        <p:nvPicPr>
          <p:cNvPr id="3" name="Picture 2" descr="l3m_data.MAMO_CHLO_4km.CR.AreaMap.2012-09.gif"/>
          <p:cNvPicPr>
            <a:picLocks noChangeAspect="1"/>
          </p:cNvPicPr>
          <p:nvPr/>
        </p:nvPicPr>
        <p:blipFill>
          <a:blip r:embed="rId3"/>
          <a:stretch>
            <a:fillRect/>
          </a:stretch>
        </p:blipFill>
        <p:spPr>
          <a:xfrm>
            <a:off x="2862263" y="1358900"/>
            <a:ext cx="6828751" cy="4862800"/>
          </a:xfrm>
          <a:prstGeom prst="rect">
            <a:avLst/>
          </a:prstGeom>
        </p:spPr>
      </p:pic>
    </p:spTree>
    <p:extLst>
      <p:ext uri="{BB962C8B-B14F-4D97-AF65-F5344CB8AC3E}">
        <p14:creationId xmlns:p14="http://schemas.microsoft.com/office/powerpoint/2010/main" val="221329810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olitones_Aves.jpg"/>
          <p:cNvPicPr>
            <a:picLocks noChangeAspect="1"/>
          </p:cNvPicPr>
          <p:nvPr/>
        </p:nvPicPr>
        <p:blipFill>
          <a:blip r:embed="rId3"/>
          <a:stretch>
            <a:fillRect/>
          </a:stretch>
        </p:blipFill>
        <p:spPr>
          <a:xfrm>
            <a:off x="1458828" y="177852"/>
            <a:ext cx="9302582" cy="6437161"/>
          </a:xfrm>
          <a:prstGeom prst="rect">
            <a:avLst/>
          </a:prstGeom>
        </p:spPr>
      </p:pic>
      <p:sp>
        <p:nvSpPr>
          <p:cNvPr id="2" name="Title 1"/>
          <p:cNvSpPr>
            <a:spLocks noGrp="1"/>
          </p:cNvSpPr>
          <p:nvPr>
            <p:ph type="title"/>
          </p:nvPr>
        </p:nvSpPr>
        <p:spPr>
          <a:xfrm>
            <a:off x="3201285" y="2462213"/>
            <a:ext cx="3152273" cy="548773"/>
          </a:xfrm>
        </p:spPr>
        <p:txBody>
          <a:bodyPr/>
          <a:lstStyle/>
          <a:p>
            <a:r>
              <a:rPr lang="en-US" sz="2700"/>
              <a:t>Solitones de Aves</a:t>
            </a:r>
          </a:p>
        </p:txBody>
      </p:sp>
    </p:spTree>
    <p:extLst>
      <p:ext uri="{BB962C8B-B14F-4D97-AF65-F5344CB8AC3E}">
        <p14:creationId xmlns:p14="http://schemas.microsoft.com/office/powerpoint/2010/main" val="47803401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esserAntilles.2012291.aqua.250m_La_Orchila.jpg"/>
          <p:cNvPicPr>
            <a:picLocks noChangeAspect="1"/>
          </p:cNvPicPr>
          <p:nvPr/>
        </p:nvPicPr>
        <p:blipFill>
          <a:blip r:embed="rId3"/>
          <a:stretch>
            <a:fillRect/>
          </a:stretch>
        </p:blipFill>
        <p:spPr>
          <a:xfrm>
            <a:off x="2099109" y="233722"/>
            <a:ext cx="9677077" cy="6385593"/>
          </a:xfrm>
          <a:prstGeom prst="rect">
            <a:avLst/>
          </a:prstGeom>
        </p:spPr>
      </p:pic>
      <p:sp>
        <p:nvSpPr>
          <p:cNvPr id="2" name="Title 1"/>
          <p:cNvSpPr>
            <a:spLocks noGrp="1"/>
          </p:cNvSpPr>
          <p:nvPr>
            <p:ph type="title"/>
          </p:nvPr>
        </p:nvSpPr>
        <p:spPr>
          <a:xfrm>
            <a:off x="292821" y="142729"/>
            <a:ext cx="1635711" cy="1055688"/>
          </a:xfrm>
        </p:spPr>
        <p:txBody>
          <a:bodyPr/>
          <a:lstStyle/>
          <a:p>
            <a:r>
              <a:rPr lang="es-ES" sz="2700"/>
              <a:t>La Orchila</a:t>
            </a:r>
            <a:endParaRPr lang="en-US" sz="2700"/>
          </a:p>
        </p:txBody>
      </p:sp>
    </p:spTree>
    <p:extLst>
      <p:ext uri="{BB962C8B-B14F-4D97-AF65-F5344CB8AC3E}">
        <p14:creationId xmlns:p14="http://schemas.microsoft.com/office/powerpoint/2010/main" val="363165245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Solitones chocan con las pendientes submarinas del SO de Puerto Rico</a:t>
            </a:r>
            <a:endParaRPr lang="en-US"/>
          </a:p>
        </p:txBody>
      </p:sp>
      <p:pic>
        <p:nvPicPr>
          <p:cNvPr id="5" name="Content Placeholder 4" descr="LesserAntilles_2009180_terra_250m_JUN292009_Mona_Passage.jpg"/>
          <p:cNvPicPr>
            <a:picLocks noGrp="1" noChangeAspect="1"/>
          </p:cNvPicPr>
          <p:nvPr>
            <p:ph sz="half" idx="1"/>
          </p:nvPr>
        </p:nvPicPr>
        <p:blipFill>
          <a:blip r:embed="rId3"/>
          <a:stretch>
            <a:fillRect/>
          </a:stretch>
        </p:blipFill>
        <p:spPr>
          <a:xfrm>
            <a:off x="1547027" y="1825625"/>
            <a:ext cx="3763946" cy="4351338"/>
          </a:xfrm>
        </p:spPr>
      </p:pic>
      <p:pic>
        <p:nvPicPr>
          <p:cNvPr id="6" name="Content Placeholder 5" descr="Solitones_Cañon_Guayanilla_PR.jpg"/>
          <p:cNvPicPr>
            <a:picLocks noGrp="1" noChangeAspect="1"/>
          </p:cNvPicPr>
          <p:nvPr>
            <p:ph sz="half" idx="2"/>
          </p:nvPr>
        </p:nvPicPr>
        <p:blipFill>
          <a:blip r:embed="rId4"/>
          <a:stretch>
            <a:fillRect/>
          </a:stretch>
        </p:blipFill>
        <p:spPr>
          <a:xfrm>
            <a:off x="6172200" y="2229570"/>
            <a:ext cx="5181600" cy="3543448"/>
          </a:xfrm>
        </p:spPr>
      </p:pic>
    </p:spTree>
    <p:extLst>
      <p:ext uri="{BB962C8B-B14F-4D97-AF65-F5344CB8AC3E}">
        <p14:creationId xmlns:p14="http://schemas.microsoft.com/office/powerpoint/2010/main" val="26255788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Seiches Costeros en La Parguera</a:t>
            </a:r>
            <a:endParaRPr lang="en-US"/>
          </a:p>
        </p:txBody>
      </p:sp>
      <p:pic>
        <p:nvPicPr>
          <p:cNvPr id="3" name="Picture 2" descr="Seiche_Magueyes_Jun302009.jpg"/>
          <p:cNvPicPr>
            <a:picLocks noChangeAspect="1"/>
          </p:cNvPicPr>
          <p:nvPr/>
        </p:nvPicPr>
        <p:blipFill>
          <a:blip r:embed="rId3"/>
          <a:stretch>
            <a:fillRect/>
          </a:stretch>
        </p:blipFill>
        <p:spPr>
          <a:xfrm>
            <a:off x="907642" y="1628326"/>
            <a:ext cx="10316828" cy="4538559"/>
          </a:xfrm>
          <a:prstGeom prst="rect">
            <a:avLst/>
          </a:prstGeom>
        </p:spPr>
      </p:pic>
    </p:spTree>
    <p:extLst>
      <p:ext uri="{BB962C8B-B14F-4D97-AF65-F5344CB8AC3E}">
        <p14:creationId xmlns:p14="http://schemas.microsoft.com/office/powerpoint/2010/main" val="828827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es Palmas (3) (800x533).jpg"/>
          <p:cNvPicPr>
            <a:picLocks noChangeAspect="1"/>
          </p:cNvPicPr>
          <p:nvPr/>
        </p:nvPicPr>
        <p:blipFill>
          <a:blip r:embed="rId3"/>
          <a:stretch>
            <a:fillRect/>
          </a:stretch>
        </p:blipFill>
        <p:spPr>
          <a:xfrm>
            <a:off x="2646613" y="1365213"/>
            <a:ext cx="7657850" cy="5122900"/>
          </a:xfrm>
          <a:prstGeom prst="rect">
            <a:avLst/>
          </a:prstGeom>
        </p:spPr>
      </p:pic>
      <p:sp>
        <p:nvSpPr>
          <p:cNvPr id="2" name="Title 1"/>
          <p:cNvSpPr>
            <a:spLocks noGrp="1"/>
          </p:cNvSpPr>
          <p:nvPr>
            <p:ph type="title"/>
          </p:nvPr>
        </p:nvSpPr>
        <p:spPr/>
        <p:txBody>
          <a:bodyPr/>
          <a:lstStyle/>
          <a:p>
            <a:r>
              <a:rPr lang="es-ES"/>
              <a:t>Tres Palmas en Rincón, Puerto Rico</a:t>
            </a:r>
            <a:endParaRPr lang="en-US"/>
          </a:p>
        </p:txBody>
      </p:sp>
      <p:sp>
        <p:nvSpPr>
          <p:cNvPr id="4" name="TextBox 3"/>
          <p:cNvSpPr txBox="1"/>
          <p:nvPr/>
        </p:nvSpPr>
        <p:spPr>
          <a:xfrm>
            <a:off x="5943009" y="5835860"/>
            <a:ext cx="4186989" cy="369332"/>
          </a:xfrm>
          <a:prstGeom prst="rect">
            <a:avLst/>
          </a:prstGeom>
        </p:spPr>
        <p:txBody>
          <a:bodyPr rtlCol="0">
            <a:spAutoFit/>
          </a:bodyPr>
          <a:lstStyle/>
          <a:p>
            <a:pPr algn="ctr"/>
            <a:r>
              <a:rPr lang="es-ES"/>
              <a:t>Altura aproximada de la ola 6 m ~ 20 pies</a:t>
            </a:r>
            <a:endParaRPr lang="en-US"/>
          </a:p>
        </p:txBody>
      </p:sp>
    </p:spTree>
    <p:extLst>
      <p:ext uri="{BB962C8B-B14F-4D97-AF65-F5344CB8AC3E}">
        <p14:creationId xmlns:p14="http://schemas.microsoft.com/office/powerpoint/2010/main" val="43184935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Los solitones son importantes porque...</a:t>
            </a:r>
            <a:endParaRPr lang="en-US"/>
          </a:p>
        </p:txBody>
      </p:sp>
      <p:pic>
        <p:nvPicPr>
          <p:cNvPr id="3" name="Picture 2" descr="Submarine-under-water-l.jpg"/>
          <p:cNvPicPr>
            <a:picLocks noChangeAspect="1"/>
          </p:cNvPicPr>
          <p:nvPr/>
        </p:nvPicPr>
        <p:blipFill>
          <a:blip r:embed="rId3"/>
          <a:stretch>
            <a:fillRect/>
          </a:stretch>
        </p:blipFill>
        <p:spPr>
          <a:xfrm>
            <a:off x="1257719" y="4348163"/>
            <a:ext cx="4114381" cy="2075638"/>
          </a:xfrm>
          <a:prstGeom prst="rect">
            <a:avLst/>
          </a:prstGeom>
        </p:spPr>
      </p:pic>
      <p:pic>
        <p:nvPicPr>
          <p:cNvPr id="4" name="Picture 3" descr="pilot_whale.jpg"/>
          <p:cNvPicPr>
            <a:picLocks noChangeAspect="1"/>
          </p:cNvPicPr>
          <p:nvPr/>
        </p:nvPicPr>
        <p:blipFill>
          <a:blip r:embed="rId4"/>
          <a:stretch>
            <a:fillRect/>
          </a:stretch>
        </p:blipFill>
        <p:spPr>
          <a:xfrm>
            <a:off x="1281453" y="2031195"/>
            <a:ext cx="4074238" cy="2150059"/>
          </a:xfrm>
          <a:prstGeom prst="rect">
            <a:avLst/>
          </a:prstGeom>
        </p:spPr>
      </p:pic>
      <p:pic>
        <p:nvPicPr>
          <p:cNvPr id="5" name="Picture 4" descr="mesophotic.jpg"/>
          <p:cNvPicPr>
            <a:picLocks noChangeAspect="1"/>
          </p:cNvPicPr>
          <p:nvPr/>
        </p:nvPicPr>
        <p:blipFill>
          <a:blip r:embed="rId5"/>
          <a:stretch>
            <a:fillRect/>
          </a:stretch>
        </p:blipFill>
        <p:spPr>
          <a:xfrm>
            <a:off x="7102475" y="1439863"/>
            <a:ext cx="3531436" cy="2405299"/>
          </a:xfrm>
          <a:prstGeom prst="rect">
            <a:avLst/>
          </a:prstGeom>
        </p:spPr>
      </p:pic>
      <p:pic>
        <p:nvPicPr>
          <p:cNvPr id="6" name="Picture 5" descr="2-platform.jpg"/>
          <p:cNvPicPr>
            <a:picLocks noChangeAspect="1"/>
          </p:cNvPicPr>
          <p:nvPr/>
        </p:nvPicPr>
        <p:blipFill>
          <a:blip r:embed="rId6"/>
          <a:stretch>
            <a:fillRect/>
          </a:stretch>
        </p:blipFill>
        <p:spPr>
          <a:xfrm>
            <a:off x="7177704" y="3968186"/>
            <a:ext cx="3495863" cy="2644441"/>
          </a:xfrm>
          <a:prstGeom prst="rect">
            <a:avLst/>
          </a:prstGeom>
        </p:spPr>
      </p:pic>
    </p:spTree>
    <p:extLst>
      <p:ext uri="{BB962C8B-B14F-4D97-AF65-F5344CB8AC3E}">
        <p14:creationId xmlns:p14="http://schemas.microsoft.com/office/powerpoint/2010/main" val="18972309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Agradecimientos</a:t>
            </a:r>
          </a:p>
        </p:txBody>
      </p:sp>
      <p:sp>
        <p:nvSpPr>
          <p:cNvPr id="4" name="Content Placeholder 3"/>
          <p:cNvSpPr>
            <a:spLocks noGrp="1"/>
          </p:cNvSpPr>
          <p:nvPr>
            <p:ph idx="1"/>
          </p:nvPr>
        </p:nvSpPr>
        <p:spPr/>
        <p:txBody>
          <a:bodyPr/>
          <a:lstStyle/>
          <a:p>
            <a:r>
              <a:rPr lang="es-ES"/>
              <a:t>Primero Agradesco a Dios por haberme dado la Vida.</a:t>
            </a:r>
          </a:p>
          <a:p>
            <a:r>
              <a:rPr lang="es-ES"/>
              <a:t>Gracias al apoyo de mi esposa Carmen y  también el de mi Madre y el de mi Hermana.</a:t>
            </a:r>
          </a:p>
          <a:p>
            <a:r>
              <a:rPr lang="es-ES"/>
              <a:t>Gracias a las siguientes agencias: NOAA, NOS/CO-OPS, NASA,LANCE Rapid Response, e instituciones académicas: UPRM, WHOI, MIT, OSU.</a:t>
            </a:r>
          </a:p>
          <a:p>
            <a:r>
              <a:rPr lang="es-ES"/>
              <a:t>Gracias por la aportación a este trabajo de los oceanógrafos: Dr. Lana Erofeeva, Dr. Matthieu Mercier, Dr. Jorge Corredor y Dr. Graham Giese .</a:t>
            </a:r>
            <a:endParaRPr lang="en-US"/>
          </a:p>
        </p:txBody>
      </p:sp>
    </p:spTree>
    <p:extLst>
      <p:ext uri="{BB962C8B-B14F-4D97-AF65-F5344CB8AC3E}">
        <p14:creationId xmlns:p14="http://schemas.microsoft.com/office/powerpoint/2010/main" val="353014896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rredor_Internal_Waves_GrenadaPassage.png"/>
          <p:cNvPicPr>
            <a:picLocks noChangeAspect="1"/>
          </p:cNvPicPr>
          <p:nvPr/>
        </p:nvPicPr>
        <p:blipFill>
          <a:blip r:embed="rId3"/>
          <a:stretch>
            <a:fillRect/>
          </a:stretch>
        </p:blipFill>
        <p:spPr>
          <a:xfrm>
            <a:off x="693911" y="274773"/>
            <a:ext cx="8153856" cy="6073690"/>
          </a:xfrm>
          <a:prstGeom prst="rect">
            <a:avLst/>
          </a:prstGeom>
        </p:spPr>
      </p:pic>
      <p:sp>
        <p:nvSpPr>
          <p:cNvPr id="3" name="TextBox 2"/>
          <p:cNvSpPr txBox="1"/>
          <p:nvPr/>
        </p:nvSpPr>
        <p:spPr>
          <a:xfrm>
            <a:off x="226382" y="6046148"/>
            <a:ext cx="4476082" cy="646112"/>
          </a:xfrm>
          <a:prstGeom prst="rect">
            <a:avLst/>
          </a:prstGeom>
        </p:spPr>
        <p:txBody>
          <a:bodyPr rtlCol="0">
            <a:spAutoFit/>
          </a:bodyPr>
          <a:lstStyle/>
          <a:p>
            <a:pPr algn="ctr"/>
            <a:r>
              <a:rPr lang="pt-BR"/>
              <a:t>Fotos: Dr. Jorge Corredor</a:t>
            </a:r>
          </a:p>
          <a:p>
            <a:pPr algn="ctr"/>
            <a:r>
              <a:rPr lang="pt-BR"/>
              <a:t>Departamento de Ciencias Marinas, UPRM</a:t>
            </a:r>
            <a:endParaRPr lang="en-US"/>
          </a:p>
        </p:txBody>
      </p:sp>
      <p:pic>
        <p:nvPicPr>
          <p:cNvPr id="4" name="Picture 3" descr="solitons_sea_surface.jpg"/>
          <p:cNvPicPr>
            <a:picLocks noChangeAspect="1"/>
          </p:cNvPicPr>
          <p:nvPr/>
        </p:nvPicPr>
        <p:blipFill>
          <a:blip r:embed="rId4"/>
          <a:stretch>
            <a:fillRect/>
          </a:stretch>
        </p:blipFill>
        <p:spPr>
          <a:xfrm>
            <a:off x="5215325" y="382717"/>
            <a:ext cx="5159820" cy="2841123"/>
          </a:xfrm>
          <a:prstGeom prst="rect">
            <a:avLst/>
          </a:prstGeom>
        </p:spPr>
      </p:pic>
      <p:sp>
        <p:nvSpPr>
          <p:cNvPr id="5" name="TextBox 4"/>
          <p:cNvSpPr txBox="1"/>
          <p:nvPr/>
        </p:nvSpPr>
        <p:spPr>
          <a:xfrm>
            <a:off x="8428514" y="3490988"/>
            <a:ext cx="3266573" cy="646331"/>
          </a:xfrm>
          <a:prstGeom prst="rect">
            <a:avLst/>
          </a:prstGeom>
        </p:spPr>
        <p:txBody>
          <a:bodyPr rtlCol="0">
            <a:spAutoFit/>
          </a:bodyPr>
          <a:lstStyle/>
          <a:p>
            <a:pPr algn="ctr"/>
            <a:r>
              <a:rPr lang="en-US">
                <a:hlinkClick r:id="rId5"/>
              </a:rPr>
              <a:t>http://youtu.be/DQJiDV_Nql0</a:t>
            </a:r>
          </a:p>
          <a:p>
            <a:pPr algn="ctr"/>
            <a:endParaRPr lang="en-US"/>
          </a:p>
        </p:txBody>
      </p:sp>
    </p:spTree>
    <p:extLst>
      <p:ext uri="{BB962C8B-B14F-4D97-AF65-F5344CB8AC3E}">
        <p14:creationId xmlns:p14="http://schemas.microsoft.com/office/powerpoint/2010/main" val="278941340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Banda de olas en la superficie </a:t>
            </a:r>
            <a:br>
              <a:rPr lang="es-ES"/>
            </a:br>
            <a:r>
              <a:rPr lang="es-ES"/>
              <a:t>(Ancho ~250 m)</a:t>
            </a:r>
            <a:endParaRPr lang="en-US"/>
          </a:p>
        </p:txBody>
      </p:sp>
      <p:pic>
        <p:nvPicPr>
          <p:cNvPr id="3" name="Picture 2" descr="surface_waves_soliton_approaching.jpg"/>
          <p:cNvPicPr>
            <a:picLocks noChangeAspect="1"/>
          </p:cNvPicPr>
          <p:nvPr/>
        </p:nvPicPr>
        <p:blipFill>
          <a:blip r:embed="rId3"/>
          <a:stretch>
            <a:fillRect/>
          </a:stretch>
        </p:blipFill>
        <p:spPr>
          <a:xfrm>
            <a:off x="1283961" y="2296184"/>
            <a:ext cx="9232906" cy="3401260"/>
          </a:xfrm>
          <a:prstGeom prst="rect">
            <a:avLst/>
          </a:prstGeom>
        </p:spPr>
      </p:pic>
    </p:spTree>
    <p:extLst>
      <p:ext uri="{BB962C8B-B14F-4D97-AF65-F5344CB8AC3E}">
        <p14:creationId xmlns:p14="http://schemas.microsoft.com/office/powerpoint/2010/main" val="44631312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a:t>Lanzamiento de una línea con instrumentos para medir temperatura, salinidad y corrientes oceánicas</a:t>
            </a:r>
            <a:endParaRPr lang="en-US"/>
          </a:p>
        </p:txBody>
      </p:sp>
      <p:pic>
        <p:nvPicPr>
          <p:cNvPr id="6" name="Content Placeholder 5" descr="Mooring Deployment.jpg"/>
          <p:cNvPicPr>
            <a:picLocks noGrp="1" noChangeAspect="1"/>
          </p:cNvPicPr>
          <p:nvPr>
            <p:ph sz="half" idx="1"/>
          </p:nvPr>
        </p:nvPicPr>
        <p:blipFill>
          <a:blip r:embed="rId3"/>
          <a:stretch>
            <a:fillRect/>
          </a:stretch>
        </p:blipFill>
        <p:spPr>
          <a:xfrm>
            <a:off x="838200" y="2079391"/>
            <a:ext cx="5181600" cy="3843805"/>
          </a:xfrm>
        </p:spPr>
      </p:pic>
      <p:pic>
        <p:nvPicPr>
          <p:cNvPr id="5" name="Content Placeholder 4" descr="Thermistor_chain_ADCP_detect_solitons.jpg"/>
          <p:cNvPicPr>
            <a:picLocks noGrp="1" noChangeAspect="1"/>
          </p:cNvPicPr>
          <p:nvPr>
            <p:ph sz="half" idx="2"/>
          </p:nvPr>
        </p:nvPicPr>
        <p:blipFill>
          <a:blip r:embed="rId4"/>
          <a:stretch>
            <a:fillRect/>
          </a:stretch>
        </p:blipFill>
        <p:spPr>
          <a:xfrm>
            <a:off x="6172200" y="2203155"/>
            <a:ext cx="5181600" cy="3596277"/>
          </a:xfrm>
        </p:spPr>
      </p:pic>
      <p:sp>
        <p:nvSpPr>
          <p:cNvPr id="3" name="TextBox 2"/>
          <p:cNvSpPr txBox="1"/>
          <p:nvPr/>
        </p:nvSpPr>
        <p:spPr>
          <a:xfrm>
            <a:off x="6465888" y="5835650"/>
            <a:ext cx="5180012" cy="369332"/>
          </a:xfrm>
          <a:prstGeom prst="rect">
            <a:avLst/>
          </a:prstGeom>
        </p:spPr>
        <p:txBody>
          <a:bodyPr rtlCol="0">
            <a:spAutoFit/>
          </a:bodyPr>
          <a:lstStyle/>
          <a:p>
            <a:pPr algn="ctr"/>
            <a:r>
              <a:rPr lang="en-US"/>
              <a:t>Cortesía de WHOI: </a:t>
            </a:r>
            <a:r>
              <a:rPr lang="en-US">
                <a:hlinkClick r:id="rId5"/>
              </a:rPr>
              <a:t>www.whoi.edu</a:t>
            </a:r>
            <a:endParaRPr lang="en-US"/>
          </a:p>
        </p:txBody>
      </p:sp>
    </p:spTree>
    <p:extLst>
      <p:ext uri="{BB962C8B-B14F-4D97-AF65-F5344CB8AC3E}">
        <p14:creationId xmlns:p14="http://schemas.microsoft.com/office/powerpoint/2010/main" val="180399174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nternal_Solitons_6km_seaward_from_La Parguera_shelf_break.png"/>
          <p:cNvPicPr>
            <a:picLocks noChangeAspect="1"/>
          </p:cNvPicPr>
          <p:nvPr/>
        </p:nvPicPr>
        <p:blipFill>
          <a:blip r:embed="rId3"/>
          <a:stretch>
            <a:fillRect/>
          </a:stretch>
        </p:blipFill>
        <p:spPr>
          <a:xfrm>
            <a:off x="3183843" y="1006429"/>
            <a:ext cx="5403014" cy="5788999"/>
          </a:xfrm>
          <a:prstGeom prst="rect">
            <a:avLst/>
          </a:prstGeom>
        </p:spPr>
      </p:pic>
      <p:sp>
        <p:nvSpPr>
          <p:cNvPr id="8" name="Title 7"/>
          <p:cNvSpPr>
            <a:spLocks noGrp="1"/>
          </p:cNvSpPr>
          <p:nvPr>
            <p:ph type="title"/>
          </p:nvPr>
        </p:nvSpPr>
        <p:spPr>
          <a:xfrm>
            <a:off x="838200" y="365125"/>
            <a:ext cx="11075068" cy="1325563"/>
          </a:xfrm>
          <a:solidFill>
            <a:schemeClr val="bg1"/>
          </a:solidFill>
        </p:spPr>
        <p:txBody>
          <a:bodyPr>
            <a:normAutofit fontScale="90000"/>
          </a:bodyPr>
          <a:lstStyle/>
          <a:p>
            <a:r>
              <a:rPr lang="es-ES"/>
              <a:t>Olas internas con amplitud negativa de 90 metros fueron medidas a 6 km del veril de La Parguera</a:t>
            </a:r>
            <a:endParaRPr lang="en-US"/>
          </a:p>
        </p:txBody>
      </p:sp>
      <p:sp>
        <p:nvSpPr>
          <p:cNvPr id="2" name="TextBox 1"/>
          <p:cNvSpPr txBox="1"/>
          <p:nvPr/>
        </p:nvSpPr>
        <p:spPr>
          <a:xfrm>
            <a:off x="9180033" y="5286796"/>
            <a:ext cx="2689225" cy="1477328"/>
          </a:xfrm>
          <a:prstGeom prst="rect">
            <a:avLst/>
          </a:prstGeom>
        </p:spPr>
        <p:txBody>
          <a:bodyPr rtlCol="0">
            <a:spAutoFit/>
          </a:bodyPr>
          <a:lstStyle/>
          <a:p>
            <a:pPr algn="ctr"/>
            <a:r>
              <a:rPr lang="en-US"/>
              <a:t>Giese, G.S., Chapman, D.C., Black, P.G., Fornshell, J.A., 1990.  Journal of Physical Oceanography 20, 1449-1458  777 Kb</a:t>
            </a:r>
          </a:p>
        </p:txBody>
      </p:sp>
    </p:spTree>
    <p:extLst>
      <p:ext uri="{BB962C8B-B14F-4D97-AF65-F5344CB8AC3E}">
        <p14:creationId xmlns:p14="http://schemas.microsoft.com/office/powerpoint/2010/main" val="378909294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65305" cy="1325563"/>
          </a:xfrm>
        </p:spPr>
        <p:txBody>
          <a:bodyPr/>
          <a:lstStyle/>
          <a:p>
            <a:r>
              <a:rPr lang="es-ES"/>
              <a:t>Solitón con amplitud de 62 m (~203 pies) vs:</a:t>
            </a:r>
            <a:endParaRPr lang="en-US"/>
          </a:p>
        </p:txBody>
      </p:sp>
      <p:pic>
        <p:nvPicPr>
          <p:cNvPr id="3" name="Picture 2" descr="Soliton Vertical Scale.png"/>
          <p:cNvPicPr>
            <a:picLocks noChangeAspect="1"/>
          </p:cNvPicPr>
          <p:nvPr/>
        </p:nvPicPr>
        <p:blipFill>
          <a:blip r:embed="rId3"/>
          <a:stretch>
            <a:fillRect/>
          </a:stretch>
        </p:blipFill>
        <p:spPr>
          <a:xfrm>
            <a:off x="977069" y="1398288"/>
            <a:ext cx="9863137" cy="5385548"/>
          </a:xfrm>
          <a:prstGeom prst="rect">
            <a:avLst/>
          </a:prstGeom>
        </p:spPr>
      </p:pic>
      <p:sp>
        <p:nvSpPr>
          <p:cNvPr id="4" name="TextBox 3"/>
          <p:cNvSpPr txBox="1"/>
          <p:nvPr/>
        </p:nvSpPr>
        <p:spPr>
          <a:xfrm>
            <a:off x="866629" y="1545429"/>
            <a:ext cx="2743200" cy="369332"/>
          </a:xfrm>
          <a:prstGeom prst="rect">
            <a:avLst/>
          </a:prstGeom>
        </p:spPr>
        <p:txBody>
          <a:bodyPr rtlCol="0">
            <a:spAutoFit/>
          </a:bodyPr>
          <a:lstStyle/>
          <a:p>
            <a:pPr algn="ctr"/>
            <a:r>
              <a:rPr lang="en-US"/>
              <a:t>Torre UPR: 53 m ~ 174 pies</a:t>
            </a:r>
          </a:p>
        </p:txBody>
      </p:sp>
      <p:sp>
        <p:nvSpPr>
          <p:cNvPr id="5" name="TextBox 4"/>
          <p:cNvSpPr txBox="1"/>
          <p:nvPr/>
        </p:nvSpPr>
        <p:spPr>
          <a:xfrm>
            <a:off x="3343280" y="4012168"/>
            <a:ext cx="1660358" cy="369887"/>
          </a:xfrm>
          <a:prstGeom prst="rect">
            <a:avLst/>
          </a:prstGeom>
        </p:spPr>
        <p:txBody>
          <a:bodyPr rtlCol="0">
            <a:spAutoFit/>
          </a:bodyPr>
          <a:lstStyle/>
          <a:p>
            <a:pPr algn="ctr"/>
            <a:r>
              <a:rPr lang="en-US"/>
              <a:t>6 m ~ 20 pies</a:t>
            </a:r>
          </a:p>
        </p:txBody>
      </p:sp>
    </p:spTree>
    <p:extLst>
      <p:ext uri="{BB962C8B-B14F-4D97-AF65-F5344CB8AC3E}">
        <p14:creationId xmlns:p14="http://schemas.microsoft.com/office/powerpoint/2010/main" val="125956067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a:t>Satélite Aqua, sensor MODIS y resplandor solar</a:t>
            </a:r>
            <a:endParaRPr lang="en-US"/>
          </a:p>
        </p:txBody>
      </p:sp>
      <p:pic>
        <p:nvPicPr>
          <p:cNvPr id="6" name="Content Placeholder 5" descr="Aqua_satellite_simulation.jpg"/>
          <p:cNvPicPr>
            <a:picLocks noGrp="1" noChangeAspect="1"/>
          </p:cNvPicPr>
          <p:nvPr>
            <p:ph sz="half" idx="1"/>
          </p:nvPr>
        </p:nvPicPr>
        <p:blipFill>
          <a:blip r:embed="rId3"/>
          <a:stretch>
            <a:fillRect/>
          </a:stretch>
        </p:blipFill>
        <p:spPr>
          <a:xfrm>
            <a:off x="838200" y="2313573"/>
            <a:ext cx="5181600" cy="3375442"/>
          </a:xfrm>
        </p:spPr>
      </p:pic>
      <p:pic>
        <p:nvPicPr>
          <p:cNvPr id="7" name="Content Placeholder 6" descr="sunglint.jpg"/>
          <p:cNvPicPr>
            <a:picLocks noGrp="1" noChangeAspect="1"/>
          </p:cNvPicPr>
          <p:nvPr>
            <p:ph sz="half" idx="2"/>
          </p:nvPr>
        </p:nvPicPr>
        <p:blipFill>
          <a:blip r:embed="rId4"/>
          <a:stretch>
            <a:fillRect/>
          </a:stretch>
        </p:blipFill>
        <p:spPr>
          <a:xfrm>
            <a:off x="6172200" y="2283481"/>
            <a:ext cx="5181600" cy="3435626"/>
          </a:xfrm>
        </p:spPr>
      </p:pic>
    </p:spTree>
    <p:extLst>
      <p:ext uri="{BB962C8B-B14F-4D97-AF65-F5344CB8AC3E}">
        <p14:creationId xmlns:p14="http://schemas.microsoft.com/office/powerpoint/2010/main" val="72882492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Imagen de MODIS del Mar Caribe Oriental revela la presencia </a:t>
            </a:r>
            <a:r>
              <a:rPr lang="en-US"/>
              <a:t>de solitones</a:t>
            </a:r>
          </a:p>
        </p:txBody>
      </p:sp>
      <p:pic>
        <p:nvPicPr>
          <p:cNvPr id="3" name="Picture 2" descr="LesserAntilles_2013234_terra_250m.jpg"/>
          <p:cNvPicPr>
            <a:picLocks noChangeAspect="1"/>
          </p:cNvPicPr>
          <p:nvPr/>
        </p:nvPicPr>
        <p:blipFill>
          <a:blip r:embed="rId3"/>
          <a:stretch>
            <a:fillRect/>
          </a:stretch>
        </p:blipFill>
        <p:spPr>
          <a:xfrm>
            <a:off x="1624656" y="1683073"/>
            <a:ext cx="9339513" cy="4815255"/>
          </a:xfrm>
          <a:prstGeom prst="rect">
            <a:avLst/>
          </a:prstGeom>
        </p:spPr>
      </p:pic>
    </p:spTree>
    <p:extLst>
      <p:ext uri="{BB962C8B-B14F-4D97-AF65-F5344CB8AC3E}">
        <p14:creationId xmlns:p14="http://schemas.microsoft.com/office/powerpoint/2010/main" val="151418652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Olas Gigantes Submarinas en el Mar Caribe</vt:lpstr>
      <vt:lpstr>Tres Palmas en Rincón, Puerto Rico</vt:lpstr>
      <vt:lpstr>PowerPoint Presentation</vt:lpstr>
      <vt:lpstr>Banda de olas en la superficie  (Ancho ~250 m)</vt:lpstr>
      <vt:lpstr>Lanzamiento de una línea con instrumentos para medir temperatura, salinidad y corrientes oceánicas</vt:lpstr>
      <vt:lpstr>Olas internas con amplitud negativa de 90 metros fueron medidas a 6 km del veril de La Parguera</vt:lpstr>
      <vt:lpstr>Solitón con amplitud de 62 m (~203 pies) vs:</vt:lpstr>
      <vt:lpstr>Satélite Aqua, sensor MODIS y resplandor solar</vt:lpstr>
      <vt:lpstr>Imagen de MODIS del Mar Caribe Oriental revela la presencia de solitones</vt:lpstr>
      <vt:lpstr>Solitones al Oeste de las Antillas Menores</vt:lpstr>
      <vt:lpstr>Transporte Zonal de la Marea Semidiurna M2</vt:lpstr>
      <vt:lpstr>Los Solitones se originan en: la Cresta Submarina de Aves</vt:lpstr>
      <vt:lpstr>Corrientes semidiurnas alrededor de la Cresta de Aves</vt:lpstr>
      <vt:lpstr>Solitones se generan durante Super Lunas</vt:lpstr>
      <vt:lpstr>Descarga del Rio Orinoco en el Mar Caribe</vt:lpstr>
      <vt:lpstr>Solitones de Aves</vt:lpstr>
      <vt:lpstr>La Orchila</vt:lpstr>
      <vt:lpstr>Solitones chocan con las pendientes submarinas del SO de Puerto Rico</vt:lpstr>
      <vt:lpstr>Seiches Costeros en La Parguera</vt:lpstr>
      <vt:lpstr>Los solitones son importantes porque...</vt:lpstr>
      <vt:lpstr>Agradecimientos</vt:lpstr>
    </vt:vector>
  </TitlesOfParts>
  <LinksUpToDate>false</LinksUpToDate>
  <SharedDoc>false</SharedDoc>
  <HLinks>
    <vt:vector size="24" baseType="variant">
      <vt:variant>
        <vt:i4>7</vt:i4>
      </vt:variant>
      <vt:variant>
        <vt:i4>6</vt:i4>
      </vt:variant>
      <vt:variant>
        <vt:i4>0</vt:i4>
      </vt:variant>
      <vt:variant>
        <vt:i4>7</vt:i4>
      </vt:variant>
      <vt:variant>
        <vt:lpwstr>http://oceanphysics.weebly.com/</vt:lpwstr>
      </vt:variant>
      <vt:variant>
        <vt:lpwstr/>
      </vt:variant>
      <vt:variant>
        <vt:i4>7</vt:i4>
      </vt:variant>
      <vt:variant>
        <vt:i4>6</vt:i4>
      </vt:variant>
      <vt:variant>
        <vt:i4>0</vt:i4>
      </vt:variant>
      <vt:variant>
        <vt:i4>7</vt:i4>
      </vt:variant>
      <vt:variant>
        <vt:lpwstr>http://oceanphysics.weebly.com/</vt:lpwstr>
      </vt:variant>
      <vt:variant>
        <vt:lpwstr/>
      </vt:variant>
      <vt:variant>
        <vt:i4>7</vt:i4>
      </vt:variant>
      <vt:variant>
        <vt:i4>6</vt:i4>
      </vt:variant>
      <vt:variant>
        <vt:i4>0</vt:i4>
      </vt:variant>
      <vt:variant>
        <vt:i4>7</vt:i4>
      </vt:variant>
      <vt:variant>
        <vt:lpwstr>http://youtu.be/DQJiDV_Nql0</vt:lpwstr>
      </vt:variant>
      <vt:variant>
        <vt:lpwstr/>
      </vt:variant>
      <vt:variant>
        <vt:i4>7</vt:i4>
      </vt:variant>
      <vt:variant>
        <vt:i4>6</vt:i4>
      </vt:variant>
      <vt:variant>
        <vt:i4>0</vt:i4>
      </vt:variant>
      <vt:variant>
        <vt:i4>7</vt:i4>
      </vt:variant>
      <vt:variant>
        <vt:lpwstr>http://www.whoi.edu/</vt:lpwstr>
      </vt:variant>
      <vt:variant>
        <vt:lpwstr/>
      </vt:variant>
    </vt:vector>
  </HLinks>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14</cp:revision>
  <dcterms:created xsi:type="dcterms:W3CDTF">2013-07-15T20:26:40Z</dcterms:created>
  <dcterms:modified xsi:type="dcterms:W3CDTF">2014-03-06T16:03:52Z</dcterms:modified>
</cp:coreProperties>
</file>