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0" r:id="rId6"/>
    <p:sldId id="274" r:id="rId7"/>
    <p:sldId id="276" r:id="rId8"/>
    <p:sldId id="261" r:id="rId9"/>
    <p:sldId id="262" r:id="rId10"/>
    <p:sldId id="275" r:id="rId11"/>
    <p:sldId id="263" r:id="rId12"/>
    <p:sldId id="277" r:id="rId13"/>
    <p:sldId id="264" r:id="rId14"/>
    <p:sldId id="265" r:id="rId15"/>
    <p:sldId id="266" r:id="rId16"/>
    <p:sldId id="267" r:id="rId17"/>
    <p:sldId id="268" r:id="rId18"/>
    <p:sldId id="269" r:id="rId19"/>
    <p:sldId id="270" r:id="rId20"/>
    <p:sldId id="271" r:id="rId21"/>
    <p:sldId id="272" r:id="rId22"/>
    <p:sldId id="273"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P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PR"/>
          </a:p>
        </p:txBody>
      </p:sp>
      <p:sp>
        <p:nvSpPr>
          <p:cNvPr id="4" name="Date Placeholder 3"/>
          <p:cNvSpPr>
            <a:spLocks noGrp="1"/>
          </p:cNvSpPr>
          <p:nvPr>
            <p:ph type="dt" sz="half" idx="10"/>
          </p:nvPr>
        </p:nvSpPr>
        <p:spPr/>
        <p:txBody>
          <a:bodyPr/>
          <a:lstStyle/>
          <a:p>
            <a:fld id="{E2D07285-EB45-40EE-B1A7-7956DBF75A76}" type="datetimeFigureOut">
              <a:rPr lang="es-PR" smtClean="0"/>
              <a:t>13/04/2013</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54CFA3BE-6319-4385-BF47-A6CAF1D3847C}" type="slidenum">
              <a:rPr lang="es-PR" smtClean="0"/>
              <a:t>‹#›</a:t>
            </a:fld>
            <a:endParaRPr lang="es-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4" name="Date Placeholder 3"/>
          <p:cNvSpPr>
            <a:spLocks noGrp="1"/>
          </p:cNvSpPr>
          <p:nvPr>
            <p:ph type="dt" sz="half" idx="10"/>
          </p:nvPr>
        </p:nvSpPr>
        <p:spPr/>
        <p:txBody>
          <a:bodyPr/>
          <a:lstStyle/>
          <a:p>
            <a:fld id="{E2D07285-EB45-40EE-B1A7-7956DBF75A76}" type="datetimeFigureOut">
              <a:rPr lang="es-PR" smtClean="0"/>
              <a:t>13/04/2013</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54CFA3BE-6319-4385-BF47-A6CAF1D3847C}" type="slidenum">
              <a:rPr lang="es-PR" smtClean="0"/>
              <a:t>‹#›</a:t>
            </a:fld>
            <a:endParaRPr lang="es-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P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4" name="Date Placeholder 3"/>
          <p:cNvSpPr>
            <a:spLocks noGrp="1"/>
          </p:cNvSpPr>
          <p:nvPr>
            <p:ph type="dt" sz="half" idx="10"/>
          </p:nvPr>
        </p:nvSpPr>
        <p:spPr/>
        <p:txBody>
          <a:bodyPr/>
          <a:lstStyle/>
          <a:p>
            <a:fld id="{E2D07285-EB45-40EE-B1A7-7956DBF75A76}" type="datetimeFigureOut">
              <a:rPr lang="es-PR" smtClean="0"/>
              <a:t>13/04/2013</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54CFA3BE-6319-4385-BF47-A6CAF1D3847C}" type="slidenum">
              <a:rPr lang="es-PR" smtClean="0"/>
              <a:t>‹#›</a:t>
            </a:fld>
            <a:endParaRPr lang="es-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4" name="Date Placeholder 3"/>
          <p:cNvSpPr>
            <a:spLocks noGrp="1"/>
          </p:cNvSpPr>
          <p:nvPr>
            <p:ph type="dt" sz="half" idx="10"/>
          </p:nvPr>
        </p:nvSpPr>
        <p:spPr/>
        <p:txBody>
          <a:bodyPr/>
          <a:lstStyle/>
          <a:p>
            <a:fld id="{E2D07285-EB45-40EE-B1A7-7956DBF75A76}" type="datetimeFigureOut">
              <a:rPr lang="es-PR" smtClean="0"/>
              <a:t>13/04/2013</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54CFA3BE-6319-4385-BF47-A6CAF1D3847C}" type="slidenum">
              <a:rPr lang="es-PR" smtClean="0"/>
              <a:t>‹#›</a:t>
            </a:fld>
            <a:endParaRPr lang="es-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P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D07285-EB45-40EE-B1A7-7956DBF75A76}" type="datetimeFigureOut">
              <a:rPr lang="es-PR" smtClean="0"/>
              <a:t>13/04/2013</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54CFA3BE-6319-4385-BF47-A6CAF1D3847C}" type="slidenum">
              <a:rPr lang="es-PR" smtClean="0"/>
              <a:t>‹#›</a:t>
            </a:fld>
            <a:endParaRPr lang="es-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P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5" name="Date Placeholder 4"/>
          <p:cNvSpPr>
            <a:spLocks noGrp="1"/>
          </p:cNvSpPr>
          <p:nvPr>
            <p:ph type="dt" sz="half" idx="10"/>
          </p:nvPr>
        </p:nvSpPr>
        <p:spPr/>
        <p:txBody>
          <a:bodyPr/>
          <a:lstStyle/>
          <a:p>
            <a:fld id="{E2D07285-EB45-40EE-B1A7-7956DBF75A76}" type="datetimeFigureOut">
              <a:rPr lang="es-PR" smtClean="0"/>
              <a:t>13/04/2013</a:t>
            </a:fld>
            <a:endParaRPr lang="es-PR"/>
          </a:p>
        </p:txBody>
      </p:sp>
      <p:sp>
        <p:nvSpPr>
          <p:cNvPr id="6" name="Footer Placeholder 5"/>
          <p:cNvSpPr>
            <a:spLocks noGrp="1"/>
          </p:cNvSpPr>
          <p:nvPr>
            <p:ph type="ftr" sz="quarter" idx="11"/>
          </p:nvPr>
        </p:nvSpPr>
        <p:spPr/>
        <p:txBody>
          <a:bodyPr/>
          <a:lstStyle/>
          <a:p>
            <a:endParaRPr lang="es-PR"/>
          </a:p>
        </p:txBody>
      </p:sp>
      <p:sp>
        <p:nvSpPr>
          <p:cNvPr id="7" name="Slide Number Placeholder 6"/>
          <p:cNvSpPr>
            <a:spLocks noGrp="1"/>
          </p:cNvSpPr>
          <p:nvPr>
            <p:ph type="sldNum" sz="quarter" idx="12"/>
          </p:nvPr>
        </p:nvSpPr>
        <p:spPr/>
        <p:txBody>
          <a:bodyPr/>
          <a:lstStyle/>
          <a:p>
            <a:fld id="{54CFA3BE-6319-4385-BF47-A6CAF1D3847C}" type="slidenum">
              <a:rPr lang="es-PR" smtClean="0"/>
              <a:t>‹#›</a:t>
            </a:fld>
            <a:endParaRPr lang="es-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P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7" name="Date Placeholder 6"/>
          <p:cNvSpPr>
            <a:spLocks noGrp="1"/>
          </p:cNvSpPr>
          <p:nvPr>
            <p:ph type="dt" sz="half" idx="10"/>
          </p:nvPr>
        </p:nvSpPr>
        <p:spPr/>
        <p:txBody>
          <a:bodyPr/>
          <a:lstStyle/>
          <a:p>
            <a:fld id="{E2D07285-EB45-40EE-B1A7-7956DBF75A76}" type="datetimeFigureOut">
              <a:rPr lang="es-PR" smtClean="0"/>
              <a:t>13/04/2013</a:t>
            </a:fld>
            <a:endParaRPr lang="es-PR"/>
          </a:p>
        </p:txBody>
      </p:sp>
      <p:sp>
        <p:nvSpPr>
          <p:cNvPr id="8" name="Footer Placeholder 7"/>
          <p:cNvSpPr>
            <a:spLocks noGrp="1"/>
          </p:cNvSpPr>
          <p:nvPr>
            <p:ph type="ftr" sz="quarter" idx="11"/>
          </p:nvPr>
        </p:nvSpPr>
        <p:spPr/>
        <p:txBody>
          <a:bodyPr/>
          <a:lstStyle/>
          <a:p>
            <a:endParaRPr lang="es-PR"/>
          </a:p>
        </p:txBody>
      </p:sp>
      <p:sp>
        <p:nvSpPr>
          <p:cNvPr id="9" name="Slide Number Placeholder 8"/>
          <p:cNvSpPr>
            <a:spLocks noGrp="1"/>
          </p:cNvSpPr>
          <p:nvPr>
            <p:ph type="sldNum" sz="quarter" idx="12"/>
          </p:nvPr>
        </p:nvSpPr>
        <p:spPr/>
        <p:txBody>
          <a:bodyPr/>
          <a:lstStyle/>
          <a:p>
            <a:fld id="{54CFA3BE-6319-4385-BF47-A6CAF1D3847C}" type="slidenum">
              <a:rPr lang="es-PR" smtClean="0"/>
              <a:t>‹#›</a:t>
            </a:fld>
            <a:endParaRPr lang="es-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PR"/>
          </a:p>
        </p:txBody>
      </p:sp>
      <p:sp>
        <p:nvSpPr>
          <p:cNvPr id="3" name="Date Placeholder 2"/>
          <p:cNvSpPr>
            <a:spLocks noGrp="1"/>
          </p:cNvSpPr>
          <p:nvPr>
            <p:ph type="dt" sz="half" idx="10"/>
          </p:nvPr>
        </p:nvSpPr>
        <p:spPr/>
        <p:txBody>
          <a:bodyPr/>
          <a:lstStyle/>
          <a:p>
            <a:fld id="{E2D07285-EB45-40EE-B1A7-7956DBF75A76}" type="datetimeFigureOut">
              <a:rPr lang="es-PR" smtClean="0"/>
              <a:t>13/04/2013</a:t>
            </a:fld>
            <a:endParaRPr lang="es-PR"/>
          </a:p>
        </p:txBody>
      </p:sp>
      <p:sp>
        <p:nvSpPr>
          <p:cNvPr id="4" name="Footer Placeholder 3"/>
          <p:cNvSpPr>
            <a:spLocks noGrp="1"/>
          </p:cNvSpPr>
          <p:nvPr>
            <p:ph type="ftr" sz="quarter" idx="11"/>
          </p:nvPr>
        </p:nvSpPr>
        <p:spPr/>
        <p:txBody>
          <a:bodyPr/>
          <a:lstStyle/>
          <a:p>
            <a:endParaRPr lang="es-PR"/>
          </a:p>
        </p:txBody>
      </p:sp>
      <p:sp>
        <p:nvSpPr>
          <p:cNvPr id="5" name="Slide Number Placeholder 4"/>
          <p:cNvSpPr>
            <a:spLocks noGrp="1"/>
          </p:cNvSpPr>
          <p:nvPr>
            <p:ph type="sldNum" sz="quarter" idx="12"/>
          </p:nvPr>
        </p:nvSpPr>
        <p:spPr/>
        <p:txBody>
          <a:bodyPr/>
          <a:lstStyle/>
          <a:p>
            <a:fld id="{54CFA3BE-6319-4385-BF47-A6CAF1D3847C}" type="slidenum">
              <a:rPr lang="es-PR" smtClean="0"/>
              <a:t>‹#›</a:t>
            </a:fld>
            <a:endParaRPr lang="es-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D07285-EB45-40EE-B1A7-7956DBF75A76}" type="datetimeFigureOut">
              <a:rPr lang="es-PR" smtClean="0"/>
              <a:t>13/04/2013</a:t>
            </a:fld>
            <a:endParaRPr lang="es-PR"/>
          </a:p>
        </p:txBody>
      </p:sp>
      <p:sp>
        <p:nvSpPr>
          <p:cNvPr id="3" name="Footer Placeholder 2"/>
          <p:cNvSpPr>
            <a:spLocks noGrp="1"/>
          </p:cNvSpPr>
          <p:nvPr>
            <p:ph type="ftr" sz="quarter" idx="11"/>
          </p:nvPr>
        </p:nvSpPr>
        <p:spPr/>
        <p:txBody>
          <a:bodyPr/>
          <a:lstStyle/>
          <a:p>
            <a:endParaRPr lang="es-PR"/>
          </a:p>
        </p:txBody>
      </p:sp>
      <p:sp>
        <p:nvSpPr>
          <p:cNvPr id="4" name="Slide Number Placeholder 3"/>
          <p:cNvSpPr>
            <a:spLocks noGrp="1"/>
          </p:cNvSpPr>
          <p:nvPr>
            <p:ph type="sldNum" sz="quarter" idx="12"/>
          </p:nvPr>
        </p:nvSpPr>
        <p:spPr/>
        <p:txBody>
          <a:bodyPr/>
          <a:lstStyle/>
          <a:p>
            <a:fld id="{54CFA3BE-6319-4385-BF47-A6CAF1D3847C}" type="slidenum">
              <a:rPr lang="es-PR" smtClean="0"/>
              <a:t>‹#›</a:t>
            </a:fld>
            <a:endParaRPr lang="es-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P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D07285-EB45-40EE-B1A7-7956DBF75A76}" type="datetimeFigureOut">
              <a:rPr lang="es-PR" smtClean="0"/>
              <a:t>13/04/2013</a:t>
            </a:fld>
            <a:endParaRPr lang="es-PR"/>
          </a:p>
        </p:txBody>
      </p:sp>
      <p:sp>
        <p:nvSpPr>
          <p:cNvPr id="6" name="Footer Placeholder 5"/>
          <p:cNvSpPr>
            <a:spLocks noGrp="1"/>
          </p:cNvSpPr>
          <p:nvPr>
            <p:ph type="ftr" sz="quarter" idx="11"/>
          </p:nvPr>
        </p:nvSpPr>
        <p:spPr/>
        <p:txBody>
          <a:bodyPr/>
          <a:lstStyle/>
          <a:p>
            <a:endParaRPr lang="es-PR"/>
          </a:p>
        </p:txBody>
      </p:sp>
      <p:sp>
        <p:nvSpPr>
          <p:cNvPr id="7" name="Slide Number Placeholder 6"/>
          <p:cNvSpPr>
            <a:spLocks noGrp="1"/>
          </p:cNvSpPr>
          <p:nvPr>
            <p:ph type="sldNum" sz="quarter" idx="12"/>
          </p:nvPr>
        </p:nvSpPr>
        <p:spPr/>
        <p:txBody>
          <a:bodyPr/>
          <a:lstStyle/>
          <a:p>
            <a:fld id="{54CFA3BE-6319-4385-BF47-A6CAF1D3847C}" type="slidenum">
              <a:rPr lang="es-PR" smtClean="0"/>
              <a:t>‹#›</a:t>
            </a:fld>
            <a:endParaRPr lang="es-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P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D07285-EB45-40EE-B1A7-7956DBF75A76}" type="datetimeFigureOut">
              <a:rPr lang="es-PR" smtClean="0"/>
              <a:t>13/04/2013</a:t>
            </a:fld>
            <a:endParaRPr lang="es-PR"/>
          </a:p>
        </p:txBody>
      </p:sp>
      <p:sp>
        <p:nvSpPr>
          <p:cNvPr id="6" name="Footer Placeholder 5"/>
          <p:cNvSpPr>
            <a:spLocks noGrp="1"/>
          </p:cNvSpPr>
          <p:nvPr>
            <p:ph type="ftr" sz="quarter" idx="11"/>
          </p:nvPr>
        </p:nvSpPr>
        <p:spPr/>
        <p:txBody>
          <a:bodyPr/>
          <a:lstStyle/>
          <a:p>
            <a:endParaRPr lang="es-PR"/>
          </a:p>
        </p:txBody>
      </p:sp>
      <p:sp>
        <p:nvSpPr>
          <p:cNvPr id="7" name="Slide Number Placeholder 6"/>
          <p:cNvSpPr>
            <a:spLocks noGrp="1"/>
          </p:cNvSpPr>
          <p:nvPr>
            <p:ph type="sldNum" sz="quarter" idx="12"/>
          </p:nvPr>
        </p:nvSpPr>
        <p:spPr/>
        <p:txBody>
          <a:bodyPr/>
          <a:lstStyle/>
          <a:p>
            <a:fld id="{54CFA3BE-6319-4385-BF47-A6CAF1D3847C}" type="slidenum">
              <a:rPr lang="es-PR" smtClean="0"/>
              <a:t>‹#›</a:t>
            </a:fld>
            <a:endParaRPr lang="es-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07285-EB45-40EE-B1A7-7956DBF75A76}" type="datetimeFigureOut">
              <a:rPr lang="es-PR" smtClean="0"/>
              <a:t>13/04/2013</a:t>
            </a:fld>
            <a:endParaRPr lang="es-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CFA3BE-6319-4385-BF47-A6CAF1D3847C}" type="slidenum">
              <a:rPr lang="es-PR" smtClean="0"/>
              <a:t>‹#›</a:t>
            </a:fld>
            <a:endParaRPr lang="es-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kingfish.coastal.edu/physics/msci301/animations/open.gif" TargetMode="External"/><Relationship Id="rId2" Type="http://schemas.openxmlformats.org/officeDocument/2006/relationships/image" Target="../media/image1.gif"/><Relationship Id="rId1" Type="http://schemas.openxmlformats.org/officeDocument/2006/relationships/slideLayout" Target="../slideLayouts/slideLayout4.xml"/><Relationship Id="rId4" Type="http://schemas.openxmlformats.org/officeDocument/2006/relationships/hyperlink" Target="http://gyre.umeoce.maine.edu/physicalocean/Tomczak/index2.html"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oceanphysics.weebl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hyperlink" Target="http://seichecostero.weebly.com/uploads/1/1/9/5/11950137/appendix_6_currents_shallow_water_tides_etc.pdf" TargetMode="External"/><Relationship Id="rId4" Type="http://schemas.openxmlformats.org/officeDocument/2006/relationships/hyperlink" Target="http://www.photolib.noaa.gov/brs/peind20.htm"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eichecostero.weebly.com/uploads/1/1/9/5/11950137/appendix_6_currents_shallow_water_tides_etc.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PR" dirty="0" smtClean="0"/>
              <a:t>Solitones de Aves y Seiches de Magueyes</a:t>
            </a:r>
            <a:endParaRPr lang="es-PR" dirty="0"/>
          </a:p>
        </p:txBody>
      </p:sp>
      <p:sp>
        <p:nvSpPr>
          <p:cNvPr id="3" name="Subtitle 2"/>
          <p:cNvSpPr>
            <a:spLocks noGrp="1"/>
          </p:cNvSpPr>
          <p:nvPr>
            <p:ph type="subTitle" idx="1"/>
          </p:nvPr>
        </p:nvSpPr>
        <p:spPr>
          <a:xfrm>
            <a:off x="1371600" y="3886200"/>
            <a:ext cx="6400800" cy="2590800"/>
          </a:xfrm>
        </p:spPr>
        <p:txBody>
          <a:bodyPr>
            <a:normAutofit lnSpcReduction="10000"/>
          </a:bodyPr>
          <a:lstStyle/>
          <a:p>
            <a:r>
              <a:rPr lang="es-PR" dirty="0" smtClean="0"/>
              <a:t>Seiche costero excitado por olas internas en el mar profundo</a:t>
            </a:r>
          </a:p>
          <a:p>
            <a:r>
              <a:rPr lang="es-PR" sz="2200" dirty="0" smtClean="0"/>
              <a:t>Por</a:t>
            </a:r>
          </a:p>
          <a:p>
            <a:r>
              <a:rPr lang="es-PR" sz="2200" dirty="0" smtClean="0"/>
              <a:t>Edwin Alfonso-Sosa, </a:t>
            </a:r>
            <a:r>
              <a:rPr lang="es-PR" sz="2200" dirty="0" err="1" smtClean="0"/>
              <a:t>Ph</a:t>
            </a:r>
            <a:r>
              <a:rPr lang="es-PR" sz="2200" dirty="0" smtClean="0"/>
              <a:t> D.</a:t>
            </a:r>
          </a:p>
          <a:p>
            <a:r>
              <a:rPr lang="es-PR" sz="2200" dirty="0" err="1" smtClean="0"/>
              <a:t>Ocean</a:t>
            </a:r>
            <a:r>
              <a:rPr lang="es-PR" sz="2200" dirty="0" smtClean="0"/>
              <a:t> </a:t>
            </a:r>
            <a:r>
              <a:rPr lang="es-PR" sz="2200" dirty="0" err="1" smtClean="0"/>
              <a:t>Physics</a:t>
            </a:r>
            <a:r>
              <a:rPr lang="es-PR" sz="2200" dirty="0" smtClean="0"/>
              <a:t> </a:t>
            </a:r>
            <a:r>
              <a:rPr lang="es-PR" sz="2200" dirty="0" err="1" smtClean="0"/>
              <a:t>Education</a:t>
            </a:r>
            <a:r>
              <a:rPr lang="es-PR" sz="2200" dirty="0"/>
              <a:t> </a:t>
            </a:r>
            <a:r>
              <a:rPr lang="es-PR" sz="2200" dirty="0" smtClean="0"/>
              <a:t>Inc.</a:t>
            </a:r>
          </a:p>
          <a:p>
            <a:r>
              <a:rPr lang="es-PR" sz="2200" dirty="0" smtClean="0"/>
              <a:t>2013</a:t>
            </a:r>
            <a:endParaRPr lang="es-PR" sz="2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R" dirty="0" smtClean="0"/>
              <a:t>Mapa Conceptual: Solitones de Aves</a:t>
            </a:r>
            <a:endParaRPr lang="es-PR" dirty="0"/>
          </a:p>
        </p:txBody>
      </p:sp>
      <p:pic>
        <p:nvPicPr>
          <p:cNvPr id="4" name="Content Placeholder 3" descr="7292435_orig.png"/>
          <p:cNvPicPr>
            <a:picLocks noGrp="1" noChangeAspect="1"/>
          </p:cNvPicPr>
          <p:nvPr>
            <p:ph idx="1"/>
          </p:nvPr>
        </p:nvPicPr>
        <p:blipFill>
          <a:blip r:embed="rId2" cstate="print"/>
          <a:stretch>
            <a:fillRect/>
          </a:stretch>
        </p:blipFill>
        <p:spPr>
          <a:xfrm>
            <a:off x="1300936" y="1600200"/>
            <a:ext cx="6542128" cy="452596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smtClean="0"/>
              <a:t>Generación del solitón</a:t>
            </a:r>
            <a:endParaRPr lang="es-PR" dirty="0"/>
          </a:p>
        </p:txBody>
      </p:sp>
      <p:pic>
        <p:nvPicPr>
          <p:cNvPr id="6" name="Content Placeholder 5" descr="SlideShow1.jpg"/>
          <p:cNvPicPr>
            <a:picLocks noGrp="1" noChangeAspect="1"/>
          </p:cNvPicPr>
          <p:nvPr>
            <p:ph idx="1"/>
          </p:nvPr>
        </p:nvPicPr>
        <p:blipFill>
          <a:blip r:embed="rId2" cstate="print"/>
          <a:stretch>
            <a:fillRect/>
          </a:stretch>
        </p:blipFill>
        <p:spPr>
          <a:xfrm>
            <a:off x="709522" y="1600200"/>
            <a:ext cx="7724955" cy="45259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smtClean="0"/>
              <a:t>Zoom View</a:t>
            </a:r>
            <a:endParaRPr lang="es-PR" dirty="0"/>
          </a:p>
        </p:txBody>
      </p:sp>
      <p:pic>
        <p:nvPicPr>
          <p:cNvPr id="4" name="Content Placeholder 3" descr="SlideShow1zoom.jpg"/>
          <p:cNvPicPr>
            <a:picLocks noGrp="1" noChangeAspect="1"/>
          </p:cNvPicPr>
          <p:nvPr>
            <p:ph idx="1"/>
          </p:nvPr>
        </p:nvPicPr>
        <p:blipFill>
          <a:blip r:embed="rId2" cstate="print"/>
          <a:stretch>
            <a:fillRect/>
          </a:stretch>
        </p:blipFill>
        <p:spPr>
          <a:xfrm>
            <a:off x="3088792" y="1676400"/>
            <a:ext cx="2894275" cy="42672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smtClean="0"/>
              <a:t>Paquetes de solitones</a:t>
            </a:r>
            <a:endParaRPr lang="es-PR" dirty="0"/>
          </a:p>
        </p:txBody>
      </p:sp>
      <p:pic>
        <p:nvPicPr>
          <p:cNvPr id="4" name="Content Placeholder 3" descr="SlideShow2.png"/>
          <p:cNvPicPr>
            <a:picLocks noGrp="1" noChangeAspect="1"/>
          </p:cNvPicPr>
          <p:nvPr>
            <p:ph idx="1"/>
          </p:nvPr>
        </p:nvPicPr>
        <p:blipFill>
          <a:blip r:embed="rId2" cstate="print"/>
          <a:stretch>
            <a:fillRect/>
          </a:stretch>
        </p:blipFill>
        <p:spPr>
          <a:xfrm>
            <a:off x="1003331" y="1600200"/>
            <a:ext cx="7137337" cy="4525963"/>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R" dirty="0" smtClean="0"/>
              <a:t>Señal en la superficie del paso del solitón interno</a:t>
            </a:r>
            <a:endParaRPr lang="es-PR" dirty="0"/>
          </a:p>
        </p:txBody>
      </p:sp>
      <p:pic>
        <p:nvPicPr>
          <p:cNvPr id="4" name="Content Placeholder 3" descr="SlideShow4.jpg"/>
          <p:cNvPicPr>
            <a:picLocks noGrp="1" noChangeAspect="1"/>
          </p:cNvPicPr>
          <p:nvPr>
            <p:ph idx="1"/>
          </p:nvPr>
        </p:nvPicPr>
        <p:blipFill>
          <a:blip r:embed="rId2" cstate="print"/>
          <a:stretch>
            <a:fillRect/>
          </a:stretch>
        </p:blipFill>
        <p:spPr>
          <a:xfrm>
            <a:off x="762000" y="2362200"/>
            <a:ext cx="7584998" cy="2820194"/>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smtClean="0"/>
              <a:t>Travesía del paquete de solitones</a:t>
            </a:r>
            <a:endParaRPr lang="es-PR" dirty="0"/>
          </a:p>
        </p:txBody>
      </p:sp>
      <p:pic>
        <p:nvPicPr>
          <p:cNvPr id="4" name="Content Placeholder 3" descr="SlideShow3.jpg"/>
          <p:cNvPicPr>
            <a:picLocks noGrp="1" noChangeAspect="1"/>
          </p:cNvPicPr>
          <p:nvPr>
            <p:ph idx="1"/>
          </p:nvPr>
        </p:nvPicPr>
        <p:blipFill>
          <a:blip r:embed="rId2" cstate="print"/>
          <a:stretch>
            <a:fillRect/>
          </a:stretch>
        </p:blipFill>
        <p:spPr>
          <a:xfrm>
            <a:off x="1262832" y="1600200"/>
            <a:ext cx="6618336" cy="452596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PR" sz="3200" dirty="0" smtClean="0"/>
              <a:t>El paquete de solitones alcanza la plataforma insular del sur de PR (29-JUN-2009)</a:t>
            </a:r>
            <a:endParaRPr lang="es-PR" sz="3200" dirty="0"/>
          </a:p>
        </p:txBody>
      </p:sp>
      <p:pic>
        <p:nvPicPr>
          <p:cNvPr id="4" name="Content Placeholder 3" descr="SlideShow5.jpg"/>
          <p:cNvPicPr>
            <a:picLocks noGrp="1" noChangeAspect="1"/>
          </p:cNvPicPr>
          <p:nvPr>
            <p:ph idx="1"/>
          </p:nvPr>
        </p:nvPicPr>
        <p:blipFill>
          <a:blip r:embed="rId2" cstate="print"/>
          <a:stretch>
            <a:fillRect/>
          </a:stretch>
        </p:blipFill>
        <p:spPr>
          <a:xfrm>
            <a:off x="1828800" y="1600200"/>
            <a:ext cx="5032858" cy="48768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smtClean="0"/>
              <a:t>Paquete se acerca a la Parguera</a:t>
            </a:r>
            <a:endParaRPr lang="es-PR" dirty="0"/>
          </a:p>
        </p:txBody>
      </p:sp>
      <p:pic>
        <p:nvPicPr>
          <p:cNvPr id="4" name="Content Placeholder 3" descr="SlideShow6.png"/>
          <p:cNvPicPr>
            <a:picLocks noGrp="1" noChangeAspect="1"/>
          </p:cNvPicPr>
          <p:nvPr>
            <p:ph idx="1"/>
          </p:nvPr>
        </p:nvPicPr>
        <p:blipFill>
          <a:blip r:embed="rId2" cstate="print"/>
          <a:stretch>
            <a:fillRect/>
          </a:stretch>
        </p:blipFill>
        <p:spPr>
          <a:xfrm>
            <a:off x="1828800" y="1600200"/>
            <a:ext cx="5092641" cy="36576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R" dirty="0" smtClean="0"/>
              <a:t>Paquete de solitones pasa por el Cañón de Guayanilla</a:t>
            </a:r>
            <a:endParaRPr lang="es-PR" dirty="0"/>
          </a:p>
        </p:txBody>
      </p:sp>
      <p:pic>
        <p:nvPicPr>
          <p:cNvPr id="4" name="Content Placeholder 3" descr="SlideShow7.jpg"/>
          <p:cNvPicPr>
            <a:picLocks noGrp="1"/>
          </p:cNvPicPr>
          <p:nvPr>
            <p:ph idx="1"/>
          </p:nvPr>
        </p:nvPicPr>
        <p:blipFill>
          <a:blip r:embed="rId2" cstate="print"/>
          <a:stretch>
            <a:fillRect/>
          </a:stretch>
        </p:blipFill>
        <p:spPr>
          <a:xfrm>
            <a:off x="1828800" y="1600200"/>
            <a:ext cx="5093208" cy="36576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R" dirty="0" smtClean="0"/>
              <a:t>Amplitud (18 m) del solitón que excitó seiches en la Parguera (30-JUN-2009)</a:t>
            </a:r>
            <a:endParaRPr lang="es-PR" dirty="0"/>
          </a:p>
        </p:txBody>
      </p:sp>
      <p:pic>
        <p:nvPicPr>
          <p:cNvPr id="4" name="Content Placeholder 3" descr="SlideShow8.png"/>
          <p:cNvPicPr>
            <a:picLocks noGrp="1" noChangeAspect="1"/>
          </p:cNvPicPr>
          <p:nvPr>
            <p:ph idx="1"/>
          </p:nvPr>
        </p:nvPicPr>
        <p:blipFill>
          <a:blip r:embed="rId2" cstate="print"/>
          <a:stretch>
            <a:fillRect/>
          </a:stretch>
        </p:blipFill>
        <p:spPr>
          <a:xfrm>
            <a:off x="1143000" y="1447800"/>
            <a:ext cx="6629400" cy="497205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smtClean="0"/>
              <a:t>Definición seiche costero</a:t>
            </a:r>
            <a:endParaRPr lang="es-PR" dirty="0"/>
          </a:p>
        </p:txBody>
      </p:sp>
      <p:pic>
        <p:nvPicPr>
          <p:cNvPr id="4" name="Content Placeholder 3" descr="SlideShow8A.gif"/>
          <p:cNvPicPr>
            <a:picLocks noGrp="1" noChangeAspect="1"/>
          </p:cNvPicPr>
          <p:nvPr>
            <p:ph sz="half" idx="1"/>
          </p:nvPr>
        </p:nvPicPr>
        <p:blipFill>
          <a:blip r:embed="rId2" cstate="print"/>
          <a:stretch>
            <a:fillRect/>
          </a:stretch>
        </p:blipFill>
        <p:spPr>
          <a:xfrm>
            <a:off x="990600" y="1295400"/>
            <a:ext cx="7086600" cy="3200400"/>
          </a:xfrm>
        </p:spPr>
      </p:pic>
      <p:sp>
        <p:nvSpPr>
          <p:cNvPr id="5" name="Content Placeholder 4"/>
          <p:cNvSpPr>
            <a:spLocks noGrp="1"/>
          </p:cNvSpPr>
          <p:nvPr>
            <p:ph sz="half" idx="2"/>
          </p:nvPr>
        </p:nvSpPr>
        <p:spPr>
          <a:xfrm>
            <a:off x="685800" y="5029200"/>
            <a:ext cx="8001000" cy="1524000"/>
          </a:xfrm>
        </p:spPr>
        <p:txBody>
          <a:bodyPr>
            <a:normAutofit fontScale="77500" lnSpcReduction="20000"/>
          </a:bodyPr>
          <a:lstStyle/>
          <a:p>
            <a:r>
              <a:rPr lang="es-ES" dirty="0" smtClean="0"/>
              <a:t>El seiche costero se puede definir como oscilaciones en la costa, en forma de una onda estacionaria, con una frecuencia resonante que responde a las características específicas de la plataforma, puerto o bahía donde ocurren. El rango de periodos de oscilación discurre entre los 10 y 100 minutos. </a:t>
            </a:r>
            <a:endParaRPr lang="es-PR" dirty="0"/>
          </a:p>
        </p:txBody>
      </p:sp>
      <p:sp>
        <p:nvSpPr>
          <p:cNvPr id="6" name="Rectangle 5"/>
          <p:cNvSpPr/>
          <p:nvPr/>
        </p:nvSpPr>
        <p:spPr>
          <a:xfrm>
            <a:off x="381000" y="4572000"/>
            <a:ext cx="8305800" cy="369332"/>
          </a:xfrm>
          <a:prstGeom prst="rect">
            <a:avLst/>
          </a:prstGeom>
        </p:spPr>
        <p:txBody>
          <a:bodyPr wrap="square">
            <a:spAutoFit/>
          </a:bodyPr>
          <a:lstStyle/>
          <a:p>
            <a:r>
              <a:rPr lang="en-US" dirty="0" smtClean="0">
                <a:hlinkClick r:id="rId3" action="ppaction://hlinkfile"/>
              </a:rPr>
              <a:t>First order seiche in an open harbor</a:t>
            </a:r>
            <a:r>
              <a:rPr lang="en-US" dirty="0" smtClean="0"/>
              <a:t> - by </a:t>
            </a:r>
            <a:r>
              <a:rPr lang="en-US" dirty="0" smtClean="0">
                <a:hlinkClick r:id="rId4"/>
              </a:rPr>
              <a:t>Matthias </a:t>
            </a:r>
            <a:r>
              <a:rPr lang="en-US" dirty="0" err="1" smtClean="0">
                <a:hlinkClick r:id="rId4"/>
              </a:rPr>
              <a:t>Tomczak</a:t>
            </a:r>
            <a:r>
              <a:rPr lang="en-US" dirty="0"/>
              <a:t>	</a:t>
            </a:r>
            <a:r>
              <a:rPr lang="en-US" dirty="0" smtClean="0"/>
              <a:t>, Coastal Carolina University</a:t>
            </a:r>
            <a:endParaRPr lang="es-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R" dirty="0" smtClean="0"/>
              <a:t>La energía se propaga a lo largo de las aguas de la plataforma en la Parguera</a:t>
            </a:r>
            <a:endParaRPr lang="es-PR" dirty="0"/>
          </a:p>
        </p:txBody>
      </p:sp>
      <p:pic>
        <p:nvPicPr>
          <p:cNvPr id="4" name="Content Placeholder 3" descr="SlideShow9.jpg"/>
          <p:cNvPicPr>
            <a:picLocks noGrp="1" noChangeAspect="1"/>
          </p:cNvPicPr>
          <p:nvPr>
            <p:ph idx="1"/>
          </p:nvPr>
        </p:nvPicPr>
        <p:blipFill>
          <a:blip r:embed="rId2" cstate="print"/>
          <a:stretch>
            <a:fillRect/>
          </a:stretch>
        </p:blipFill>
        <p:spPr>
          <a:xfrm>
            <a:off x="1701800" y="1951831"/>
            <a:ext cx="5740400" cy="38227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s-PR" dirty="0" smtClean="0"/>
              <a:t>Mareógrafo detecta la señal del seiche costero en isla Magueyes, La Parguera</a:t>
            </a:r>
            <a:endParaRPr lang="es-PR" dirty="0"/>
          </a:p>
        </p:txBody>
      </p:sp>
      <p:pic>
        <p:nvPicPr>
          <p:cNvPr id="4" name="Content Placeholder 3" descr="SlideShow8A.gif"/>
          <p:cNvPicPr>
            <a:picLocks noGrp="1" noChangeAspect="1"/>
          </p:cNvPicPr>
          <p:nvPr>
            <p:ph sz="half" idx="1"/>
          </p:nvPr>
        </p:nvPicPr>
        <p:blipFill>
          <a:blip r:embed="rId2" cstate="print"/>
          <a:stretch>
            <a:fillRect/>
          </a:stretch>
        </p:blipFill>
        <p:spPr>
          <a:xfrm>
            <a:off x="685800" y="1524000"/>
            <a:ext cx="4800600" cy="1980247"/>
          </a:xfrm>
        </p:spPr>
      </p:pic>
      <p:pic>
        <p:nvPicPr>
          <p:cNvPr id="7" name="Content Placeholder 6" descr="SlideShow10.png"/>
          <p:cNvPicPr>
            <a:picLocks noGrp="1" noChangeAspect="1"/>
          </p:cNvPicPr>
          <p:nvPr>
            <p:ph sz="half" idx="2"/>
          </p:nvPr>
        </p:nvPicPr>
        <p:blipFill>
          <a:blip r:embed="rId3" cstate="print"/>
          <a:stretch>
            <a:fillRect/>
          </a:stretch>
        </p:blipFill>
        <p:spPr>
          <a:xfrm>
            <a:off x="3385354" y="3657600"/>
            <a:ext cx="5444917" cy="30480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PR" dirty="0" smtClean="0"/>
              <a:t>Resumen de eventos de seiches</a:t>
            </a:r>
            <a:endParaRPr lang="es-PR" dirty="0"/>
          </a:p>
        </p:txBody>
      </p:sp>
      <p:pic>
        <p:nvPicPr>
          <p:cNvPr id="7" name="Content Placeholder 6" descr="SlideShow11.png"/>
          <p:cNvPicPr>
            <a:picLocks noGrp="1" noChangeAspect="1"/>
          </p:cNvPicPr>
          <p:nvPr>
            <p:ph idx="1"/>
          </p:nvPr>
        </p:nvPicPr>
        <p:blipFill>
          <a:blip r:embed="rId2" cstate="print"/>
          <a:stretch>
            <a:fillRect/>
          </a:stretch>
        </p:blipFill>
        <p:spPr>
          <a:xfrm>
            <a:off x="457200" y="1659151"/>
            <a:ext cx="8229600" cy="440806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R" dirty="0" err="1" smtClean="0"/>
              <a:t>Ocean</a:t>
            </a:r>
            <a:r>
              <a:rPr lang="es-PR" dirty="0" smtClean="0"/>
              <a:t> </a:t>
            </a:r>
            <a:r>
              <a:rPr lang="es-PR" dirty="0" err="1" smtClean="0"/>
              <a:t>Physics</a:t>
            </a:r>
            <a:r>
              <a:rPr lang="es-PR" dirty="0" smtClean="0"/>
              <a:t> </a:t>
            </a:r>
            <a:r>
              <a:rPr lang="es-PR" dirty="0" err="1" smtClean="0"/>
              <a:t>Education</a:t>
            </a:r>
            <a:r>
              <a:rPr lang="es-PR" dirty="0" smtClean="0"/>
              <a:t> Inc.</a:t>
            </a:r>
            <a:br>
              <a:rPr lang="es-PR" dirty="0" smtClean="0"/>
            </a:br>
            <a:r>
              <a:rPr lang="es-PR" dirty="0" smtClean="0"/>
              <a:t>2013</a:t>
            </a:r>
            <a:endParaRPr lang="es-PR" dirty="0"/>
          </a:p>
        </p:txBody>
      </p:sp>
      <p:sp>
        <p:nvSpPr>
          <p:cNvPr id="3" name="Content Placeholder 2"/>
          <p:cNvSpPr>
            <a:spLocks noGrp="1"/>
          </p:cNvSpPr>
          <p:nvPr>
            <p:ph idx="1"/>
          </p:nvPr>
        </p:nvSpPr>
        <p:spPr>
          <a:xfrm>
            <a:off x="457200" y="2133599"/>
            <a:ext cx="8229600" cy="914401"/>
          </a:xfrm>
        </p:spPr>
        <p:txBody>
          <a:bodyPr/>
          <a:lstStyle/>
          <a:p>
            <a:r>
              <a:rPr lang="es-PR" sz="4000" dirty="0" smtClean="0">
                <a:hlinkClick r:id="rId2"/>
              </a:rPr>
              <a:t>http://oceanphysics.weebly.com/</a:t>
            </a:r>
            <a:endParaRPr lang="es-PR" sz="4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s-PR" dirty="0" smtClean="0"/>
              <a:t>Primer registro de seiches costeros en el Puerto de Guánica (1901)</a:t>
            </a:r>
            <a:endParaRPr lang="es-PR" dirty="0"/>
          </a:p>
        </p:txBody>
      </p:sp>
      <p:pic>
        <p:nvPicPr>
          <p:cNvPr id="7" name="Content Placeholder 6" descr="2812490.jpg"/>
          <p:cNvPicPr>
            <a:picLocks noGrp="1" noChangeAspect="1"/>
          </p:cNvPicPr>
          <p:nvPr>
            <p:ph sz="half" idx="1"/>
          </p:nvPr>
        </p:nvPicPr>
        <p:blipFill>
          <a:blip r:embed="rId2" cstate="print"/>
          <a:stretch>
            <a:fillRect/>
          </a:stretch>
        </p:blipFill>
        <p:spPr>
          <a:xfrm>
            <a:off x="685800" y="1524000"/>
            <a:ext cx="2128202" cy="3124200"/>
          </a:xfrm>
        </p:spPr>
      </p:pic>
      <p:pic>
        <p:nvPicPr>
          <p:cNvPr id="8" name="Content Placeholder 7" descr="7745601_orig.jpg"/>
          <p:cNvPicPr>
            <a:picLocks noGrp="1" noChangeAspect="1"/>
          </p:cNvPicPr>
          <p:nvPr>
            <p:ph sz="half" idx="2"/>
          </p:nvPr>
        </p:nvPicPr>
        <p:blipFill>
          <a:blip r:embed="rId3" cstate="print"/>
          <a:stretch>
            <a:fillRect/>
          </a:stretch>
        </p:blipFill>
        <p:spPr>
          <a:xfrm>
            <a:off x="2895600" y="1491111"/>
            <a:ext cx="5869304" cy="4757289"/>
          </a:xfrm>
        </p:spPr>
      </p:pic>
      <p:sp>
        <p:nvSpPr>
          <p:cNvPr id="9" name="TextBox 8"/>
          <p:cNvSpPr txBox="1"/>
          <p:nvPr/>
        </p:nvSpPr>
        <p:spPr>
          <a:xfrm>
            <a:off x="685800" y="4800600"/>
            <a:ext cx="2057400" cy="1477328"/>
          </a:xfrm>
          <a:prstGeom prst="rect">
            <a:avLst/>
          </a:prstGeom>
          <a:noFill/>
        </p:spPr>
        <p:txBody>
          <a:bodyPr wrap="square" rtlCol="0">
            <a:spAutoFit/>
          </a:bodyPr>
          <a:lstStyle/>
          <a:p>
            <a:pPr>
              <a:buFont typeface="Arial" pitchFamily="34" charset="0"/>
              <a:buChar char="•"/>
            </a:pPr>
            <a:r>
              <a:rPr lang="es-PR" dirty="0" smtClean="0"/>
              <a:t>Harris, R. A. 1907 </a:t>
            </a:r>
          </a:p>
          <a:p>
            <a:pPr>
              <a:buFont typeface="Arial" pitchFamily="34" charset="0"/>
              <a:buChar char="•"/>
            </a:pPr>
            <a:r>
              <a:rPr lang="es-PR" dirty="0" smtClean="0"/>
              <a:t>US  </a:t>
            </a:r>
            <a:r>
              <a:rPr lang="es-PR" dirty="0" err="1" smtClean="0"/>
              <a:t>Coast</a:t>
            </a:r>
            <a:r>
              <a:rPr lang="es-PR" dirty="0" smtClean="0"/>
              <a:t> and </a:t>
            </a:r>
            <a:r>
              <a:rPr lang="es-PR" dirty="0" err="1" smtClean="0"/>
              <a:t>Geodetic</a:t>
            </a:r>
            <a:r>
              <a:rPr lang="es-PR" dirty="0" smtClean="0"/>
              <a:t> </a:t>
            </a:r>
            <a:r>
              <a:rPr lang="es-PR" dirty="0" err="1" smtClean="0"/>
              <a:t>Service</a:t>
            </a:r>
            <a:endParaRPr lang="es-PR" dirty="0" smtClean="0"/>
          </a:p>
          <a:p>
            <a:pPr>
              <a:buFont typeface="Arial" pitchFamily="34" charset="0"/>
              <a:buChar char="•"/>
            </a:pPr>
            <a:r>
              <a:rPr lang="en-US" sz="1100" dirty="0" smtClean="0"/>
              <a:t>Photo Credits: Association of Commissioned Officers </a:t>
            </a:r>
            <a:br>
              <a:rPr lang="en-US" sz="1100" dirty="0" smtClean="0"/>
            </a:br>
            <a:r>
              <a:rPr lang="en-US" sz="1100" dirty="0" smtClean="0">
                <a:hlinkClick r:id="rId4"/>
              </a:rPr>
              <a:t>NOAA Photo Library</a:t>
            </a:r>
            <a:endParaRPr lang="es-PR" sz="1100" dirty="0"/>
          </a:p>
        </p:txBody>
      </p:sp>
      <p:sp>
        <p:nvSpPr>
          <p:cNvPr id="10" name="Rectangle 9"/>
          <p:cNvSpPr/>
          <p:nvPr/>
        </p:nvSpPr>
        <p:spPr>
          <a:xfrm>
            <a:off x="685800" y="6248400"/>
            <a:ext cx="7924800" cy="430887"/>
          </a:xfrm>
          <a:prstGeom prst="rect">
            <a:avLst/>
          </a:prstGeom>
        </p:spPr>
        <p:txBody>
          <a:bodyPr wrap="square">
            <a:spAutoFit/>
          </a:bodyPr>
          <a:lstStyle/>
          <a:p>
            <a:r>
              <a:rPr lang="en-US" sz="1100" dirty="0" smtClean="0"/>
              <a:t>Harris, R. A., 1907. Manual of tides. United States. Coast and Geodetic Survey. Reports. Appendix 6. Currents, shallow-water tides, meteorological tides, and miscellaneous matters, 467-482. 3.6 MB </a:t>
            </a:r>
            <a:r>
              <a:rPr lang="en-US" sz="1100" dirty="0" smtClean="0">
                <a:hlinkClick r:id="rId5" action="ppaction://hlinkfile"/>
              </a:rPr>
              <a:t>PDF File</a:t>
            </a:r>
            <a:endParaRPr lang="es-PR" sz="11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PR" dirty="0" smtClean="0"/>
              <a:t>Hallazgos de Harris (1907)</a:t>
            </a:r>
            <a:endParaRPr lang="es-PR" dirty="0"/>
          </a:p>
        </p:txBody>
      </p:sp>
      <p:sp>
        <p:nvSpPr>
          <p:cNvPr id="6" name="Content Placeholder 5"/>
          <p:cNvSpPr>
            <a:spLocks noGrp="1"/>
          </p:cNvSpPr>
          <p:nvPr>
            <p:ph idx="1"/>
          </p:nvPr>
        </p:nvSpPr>
        <p:spPr/>
        <p:txBody>
          <a:bodyPr>
            <a:normAutofit lnSpcReduction="10000"/>
          </a:bodyPr>
          <a:lstStyle/>
          <a:p>
            <a:r>
              <a:rPr lang="en-US" dirty="0" smtClean="0"/>
              <a:t>“Remarkably regular seiches occur in </a:t>
            </a:r>
            <a:r>
              <a:rPr lang="en-US" dirty="0" err="1" smtClean="0"/>
              <a:t>Guanica</a:t>
            </a:r>
            <a:r>
              <a:rPr lang="en-US" dirty="0" smtClean="0"/>
              <a:t> Harbor. The observed period is 45 minutes, and the range varies from 1 to 4 inches. So persistent is this phenomenon that as many as 60 consecutive oscillations have been noted.”</a:t>
            </a:r>
          </a:p>
          <a:p>
            <a:r>
              <a:rPr lang="en-US" dirty="0" smtClean="0"/>
              <a:t>“It seems probable that the oscillating arm of water extends some distance outside of the harbor proper, thus increasing the size and period of the body.”</a:t>
            </a:r>
            <a:endParaRPr lang="en-US" dirty="0"/>
          </a:p>
        </p:txBody>
      </p:sp>
      <p:sp>
        <p:nvSpPr>
          <p:cNvPr id="7" name="Rectangle 6"/>
          <p:cNvSpPr/>
          <p:nvPr/>
        </p:nvSpPr>
        <p:spPr>
          <a:xfrm>
            <a:off x="685800" y="6248400"/>
            <a:ext cx="7924800" cy="430887"/>
          </a:xfrm>
          <a:prstGeom prst="rect">
            <a:avLst/>
          </a:prstGeom>
        </p:spPr>
        <p:txBody>
          <a:bodyPr wrap="square">
            <a:spAutoFit/>
          </a:bodyPr>
          <a:lstStyle/>
          <a:p>
            <a:r>
              <a:rPr lang="en-US" sz="1100" dirty="0" smtClean="0"/>
              <a:t>Harris, R. A., 1907. Manual of tides. United States. Coast and Geodetic Survey. Reports. Appendix 6. Currents, shallow-water tides, meteorological tides, and miscellaneous matters, 467-482. 3.6 MB </a:t>
            </a:r>
            <a:r>
              <a:rPr lang="en-US" sz="1100" dirty="0" smtClean="0">
                <a:hlinkClick r:id="rId2" action="ppaction://hlinkfile"/>
              </a:rPr>
              <a:t>PDF File</a:t>
            </a:r>
            <a:endParaRPr lang="es-PR" sz="11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s-PR" dirty="0" smtClean="0"/>
              <a:t>Dr. Graham Giese (1982)</a:t>
            </a:r>
            <a:endParaRPr lang="es-PR" dirty="0"/>
          </a:p>
        </p:txBody>
      </p:sp>
      <p:pic>
        <p:nvPicPr>
          <p:cNvPr id="4" name="Content Placeholder 3" descr="DrGiese.jpg"/>
          <p:cNvPicPr>
            <a:picLocks noGrp="1" noChangeAspect="1"/>
          </p:cNvPicPr>
          <p:nvPr>
            <p:ph sz="half" idx="1"/>
          </p:nvPr>
        </p:nvPicPr>
        <p:blipFill>
          <a:blip r:embed="rId2" cstate="print"/>
          <a:stretch>
            <a:fillRect/>
          </a:stretch>
        </p:blipFill>
        <p:spPr>
          <a:xfrm>
            <a:off x="762000" y="1600200"/>
            <a:ext cx="3714750" cy="2971800"/>
          </a:xfrm>
        </p:spPr>
      </p:pic>
      <p:sp>
        <p:nvSpPr>
          <p:cNvPr id="10" name="Content Placeholder 9"/>
          <p:cNvSpPr>
            <a:spLocks noGrp="1"/>
          </p:cNvSpPr>
          <p:nvPr>
            <p:ph sz="half" idx="2"/>
          </p:nvPr>
        </p:nvSpPr>
        <p:spPr>
          <a:xfrm>
            <a:off x="4648200" y="1600201"/>
            <a:ext cx="4038600" cy="4343399"/>
          </a:xfrm>
        </p:spPr>
        <p:txBody>
          <a:bodyPr>
            <a:noAutofit/>
          </a:bodyPr>
          <a:lstStyle/>
          <a:p>
            <a:r>
              <a:rPr lang="es-PR" sz="2200" dirty="0" smtClean="0"/>
              <a:t>Giese et al. (1982) sugirieron por primera vez que los seiches costeros son excitados por olas internas en el mar profundo, generadas por la marea barotrópica en el sureste del Mar Caribe.</a:t>
            </a:r>
          </a:p>
          <a:p>
            <a:r>
              <a:rPr lang="es-PR" sz="2200" dirty="0" smtClean="0"/>
              <a:t>Activad aumentaba 6-7 días después de luna llena o nueva (</a:t>
            </a:r>
            <a:r>
              <a:rPr lang="es-PR" sz="2200" dirty="0" err="1" smtClean="0"/>
              <a:t>sizigia</a:t>
            </a:r>
            <a:r>
              <a:rPr lang="es-PR" sz="2200" dirty="0" smtClean="0"/>
              <a:t>).</a:t>
            </a:r>
          </a:p>
          <a:p>
            <a:r>
              <a:rPr lang="es-PR" sz="2200" dirty="0" smtClean="0"/>
              <a:t>Actividad muestra  patrón estacional.</a:t>
            </a:r>
            <a:endParaRPr lang="es-PR" sz="2200" dirty="0"/>
          </a:p>
        </p:txBody>
      </p:sp>
      <p:sp>
        <p:nvSpPr>
          <p:cNvPr id="11" name="Rectangle 10"/>
          <p:cNvSpPr/>
          <p:nvPr/>
        </p:nvSpPr>
        <p:spPr>
          <a:xfrm>
            <a:off x="838200" y="4648200"/>
            <a:ext cx="3505200" cy="523220"/>
          </a:xfrm>
          <a:prstGeom prst="rect">
            <a:avLst/>
          </a:prstGeom>
        </p:spPr>
        <p:txBody>
          <a:bodyPr wrap="square">
            <a:spAutoFit/>
          </a:bodyPr>
          <a:lstStyle/>
          <a:p>
            <a:r>
              <a:rPr lang="es-PR" sz="1400" dirty="0" err="1" smtClean="0"/>
              <a:t>Photo</a:t>
            </a:r>
            <a:r>
              <a:rPr lang="es-PR" sz="1400" dirty="0" smtClean="0"/>
              <a:t> </a:t>
            </a:r>
            <a:r>
              <a:rPr lang="es-PR" sz="1400" dirty="0" err="1" smtClean="0"/>
              <a:t>Credits</a:t>
            </a:r>
            <a:r>
              <a:rPr lang="es-PR" sz="1400" dirty="0" smtClean="0"/>
              <a:t>: </a:t>
            </a:r>
          </a:p>
          <a:p>
            <a:r>
              <a:rPr lang="es-PR" sz="1400" dirty="0" err="1" smtClean="0"/>
              <a:t>Provincetown</a:t>
            </a:r>
            <a:r>
              <a:rPr lang="es-PR" sz="1400" dirty="0" smtClean="0"/>
              <a:t> Center </a:t>
            </a:r>
            <a:r>
              <a:rPr lang="es-PR" sz="1400" dirty="0" err="1" smtClean="0"/>
              <a:t>for</a:t>
            </a:r>
            <a:r>
              <a:rPr lang="es-PR" sz="1400" dirty="0" smtClean="0"/>
              <a:t> </a:t>
            </a:r>
            <a:r>
              <a:rPr lang="es-PR" sz="1400" dirty="0" err="1" smtClean="0"/>
              <a:t>Coastal</a:t>
            </a:r>
            <a:r>
              <a:rPr lang="es-PR" sz="1400" dirty="0" smtClean="0"/>
              <a:t> </a:t>
            </a:r>
            <a:r>
              <a:rPr lang="es-PR" sz="1400" dirty="0" err="1" smtClean="0"/>
              <a:t>Studies</a:t>
            </a:r>
            <a:endParaRPr lang="es-PR" sz="1400" dirty="0" smtClean="0"/>
          </a:p>
        </p:txBody>
      </p:sp>
      <p:sp>
        <p:nvSpPr>
          <p:cNvPr id="12" name="Rectangle 11"/>
          <p:cNvSpPr/>
          <p:nvPr/>
        </p:nvSpPr>
        <p:spPr>
          <a:xfrm>
            <a:off x="838200" y="6019800"/>
            <a:ext cx="7315200" cy="523220"/>
          </a:xfrm>
          <a:prstGeom prst="rect">
            <a:avLst/>
          </a:prstGeom>
        </p:spPr>
        <p:txBody>
          <a:bodyPr wrap="square">
            <a:spAutoFit/>
          </a:bodyPr>
          <a:lstStyle/>
          <a:p>
            <a:r>
              <a:rPr lang="en-US" sz="1400" dirty="0" smtClean="0"/>
              <a:t>Giese, G. S., Hollander, R.B., </a:t>
            </a:r>
            <a:r>
              <a:rPr lang="en-US" sz="1400" dirty="0" err="1" smtClean="0"/>
              <a:t>Francher</a:t>
            </a:r>
            <a:r>
              <a:rPr lang="en-US" sz="1400" dirty="0" smtClean="0"/>
              <a:t>, J.E., Giese, B.S., 1982. Evidence of coastal seiche excitation by tide-generated internal solitary waves, Geophysical Research Letters 9, 1305-1308 </a:t>
            </a:r>
            <a:endParaRPr lang="es-PR"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R" dirty="0" smtClean="0"/>
              <a:t>Secuencia de eventos necesarios para generar un seiche costero</a:t>
            </a:r>
            <a:endParaRPr lang="es-PR" dirty="0"/>
          </a:p>
        </p:txBody>
      </p:sp>
      <p:pic>
        <p:nvPicPr>
          <p:cNvPr id="4" name="Content Placeholder 3" descr="1341148159.jpg"/>
          <p:cNvPicPr>
            <a:picLocks noGrp="1" noChangeAspect="1"/>
          </p:cNvPicPr>
          <p:nvPr>
            <p:ph idx="1"/>
          </p:nvPr>
        </p:nvPicPr>
        <p:blipFill>
          <a:blip r:embed="rId2" cstate="print"/>
          <a:stretch>
            <a:fillRect/>
          </a:stretch>
        </p:blipFill>
        <p:spPr>
          <a:xfrm>
            <a:off x="3346531" y="1600200"/>
            <a:ext cx="2450937" cy="452596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smtClean="0"/>
              <a:t>Definición: Solitón Interno</a:t>
            </a:r>
            <a:endParaRPr lang="es-PR" dirty="0"/>
          </a:p>
        </p:txBody>
      </p:sp>
      <p:sp>
        <p:nvSpPr>
          <p:cNvPr id="3" name="Content Placeholder 2"/>
          <p:cNvSpPr>
            <a:spLocks noGrp="1"/>
          </p:cNvSpPr>
          <p:nvPr>
            <p:ph idx="1"/>
          </p:nvPr>
        </p:nvSpPr>
        <p:spPr/>
        <p:txBody>
          <a:bodyPr/>
          <a:lstStyle/>
          <a:p>
            <a:r>
              <a:rPr lang="es-PR" dirty="0" smtClean="0"/>
              <a:t>Es una ola interna solitaria auto-reforzada (paquete o pulso) que no altera su forma mientras viaja a una velocidad constante. Su existencia se debe a la mutua cancelación de los efectos no-lineales y dispersivos en el medio. Mantiene su forma y rapidez después de chocar con otro solitón. No obedece el principio de superposición de las olas.</a:t>
            </a:r>
            <a:endParaRPr lang="es-P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s-PR" dirty="0" smtClean="0"/>
              <a:t>Olas en superficie: Tres Palmas</a:t>
            </a:r>
            <a:endParaRPr lang="es-PR" dirty="0"/>
          </a:p>
        </p:txBody>
      </p:sp>
      <p:pic>
        <p:nvPicPr>
          <p:cNvPr id="7" name="Content Placeholder 6" descr="Tres Palmas_lowres.jpg"/>
          <p:cNvPicPr>
            <a:picLocks noGrp="1" noChangeAspect="1"/>
          </p:cNvPicPr>
          <p:nvPr>
            <p:ph idx="1"/>
          </p:nvPr>
        </p:nvPicPr>
        <p:blipFill>
          <a:blip r:embed="rId2" cstate="print"/>
          <a:stretch>
            <a:fillRect/>
          </a:stretch>
        </p:blipFill>
        <p:spPr>
          <a:xfrm>
            <a:off x="1412449" y="1752600"/>
            <a:ext cx="5931735" cy="3962399"/>
          </a:xfrm>
        </p:spPr>
      </p:pic>
      <p:sp>
        <p:nvSpPr>
          <p:cNvPr id="8" name="TextBox 7"/>
          <p:cNvSpPr txBox="1"/>
          <p:nvPr/>
        </p:nvSpPr>
        <p:spPr>
          <a:xfrm>
            <a:off x="5638800" y="4953000"/>
            <a:ext cx="1039067" cy="369332"/>
          </a:xfrm>
          <a:prstGeom prst="rect">
            <a:avLst/>
          </a:prstGeom>
          <a:noFill/>
        </p:spPr>
        <p:txBody>
          <a:bodyPr wrap="none" rtlCol="0">
            <a:spAutoFit/>
          </a:bodyPr>
          <a:lstStyle/>
          <a:p>
            <a:r>
              <a:rPr lang="es-PR" dirty="0" smtClean="0"/>
              <a:t>~20-25 ft</a:t>
            </a:r>
            <a:endParaRPr lang="es-P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R" dirty="0" smtClean="0"/>
              <a:t>Olas interna: Solitón (62 m ~ 203 ft)</a:t>
            </a:r>
            <a:endParaRPr lang="es-PR" dirty="0"/>
          </a:p>
        </p:txBody>
      </p:sp>
      <p:pic>
        <p:nvPicPr>
          <p:cNvPr id="4" name="Content Placeholder 3" descr="Soliton Vertical Scale lowres.png"/>
          <p:cNvPicPr>
            <a:picLocks noGrp="1" noChangeAspect="1"/>
          </p:cNvPicPr>
          <p:nvPr>
            <p:ph idx="1"/>
          </p:nvPr>
        </p:nvPicPr>
        <p:blipFill>
          <a:blip r:embed="rId2" cstate="print"/>
          <a:stretch>
            <a:fillRect/>
          </a:stretch>
        </p:blipFill>
        <p:spPr>
          <a:xfrm>
            <a:off x="457200" y="1601244"/>
            <a:ext cx="8229600" cy="4523874"/>
          </a:xfrm>
        </p:spPr>
      </p:pic>
      <p:sp>
        <p:nvSpPr>
          <p:cNvPr id="5" name="TextBox 4"/>
          <p:cNvSpPr txBox="1"/>
          <p:nvPr/>
        </p:nvSpPr>
        <p:spPr>
          <a:xfrm>
            <a:off x="1143000" y="1676400"/>
            <a:ext cx="838200" cy="369332"/>
          </a:xfrm>
          <a:prstGeom prst="rect">
            <a:avLst/>
          </a:prstGeom>
          <a:noFill/>
        </p:spPr>
        <p:txBody>
          <a:bodyPr wrap="square" rtlCol="0">
            <a:spAutoFit/>
          </a:bodyPr>
          <a:lstStyle/>
          <a:p>
            <a:r>
              <a:rPr lang="es-PR" dirty="0" smtClean="0"/>
              <a:t>174 ft</a:t>
            </a:r>
            <a:endParaRPr lang="es-PR" dirty="0"/>
          </a:p>
        </p:txBody>
      </p:sp>
      <p:sp>
        <p:nvSpPr>
          <p:cNvPr id="6" name="TextBox 5"/>
          <p:cNvSpPr txBox="1"/>
          <p:nvPr/>
        </p:nvSpPr>
        <p:spPr>
          <a:xfrm>
            <a:off x="2819400" y="3810000"/>
            <a:ext cx="619080" cy="369332"/>
          </a:xfrm>
          <a:prstGeom prst="rect">
            <a:avLst/>
          </a:prstGeom>
          <a:noFill/>
        </p:spPr>
        <p:txBody>
          <a:bodyPr wrap="none" rtlCol="0">
            <a:spAutoFit/>
          </a:bodyPr>
          <a:lstStyle/>
          <a:p>
            <a:r>
              <a:rPr lang="es-PR" dirty="0" smtClean="0"/>
              <a:t>25 ft</a:t>
            </a:r>
            <a:endParaRPr lang="es-P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TotalTime>
  <Words>616</Words>
  <Application>Microsoft Office PowerPoint</Application>
  <PresentationFormat>On-screen Show (4:3)</PresentationFormat>
  <Paragraphs>48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Solitones de Aves y Seiches de Magueyes</vt:lpstr>
      <vt:lpstr>Definición seiche costero</vt:lpstr>
      <vt:lpstr>Primer registro de seiches costeros en el Puerto de Guánica (1901)</vt:lpstr>
      <vt:lpstr>Hallazgos de Harris (1907)</vt:lpstr>
      <vt:lpstr>Dr. Graham Giese (1982)</vt:lpstr>
      <vt:lpstr>Secuencia de eventos necesarios para generar un seiche costero</vt:lpstr>
      <vt:lpstr>Definición: Solitón Interno</vt:lpstr>
      <vt:lpstr>Olas en superficie: Tres Palmas</vt:lpstr>
      <vt:lpstr>Olas interna: Solitón (62 m ~ 203 ft)</vt:lpstr>
      <vt:lpstr>Mapa Conceptual: Solitones de Aves</vt:lpstr>
      <vt:lpstr>Generación del solitón</vt:lpstr>
      <vt:lpstr>Zoom View</vt:lpstr>
      <vt:lpstr>Paquetes de solitones</vt:lpstr>
      <vt:lpstr>Señal en la superficie del paso del solitón interno</vt:lpstr>
      <vt:lpstr>Travesía del paquete de solitones</vt:lpstr>
      <vt:lpstr>El paquete de solitones alcanza la plataforma insular del sur de PR (29-JUN-2009)</vt:lpstr>
      <vt:lpstr>Paquete se acerca a la Parguera</vt:lpstr>
      <vt:lpstr>Paquete de solitones pasa por el Cañón de Guayanilla</vt:lpstr>
      <vt:lpstr>Amplitud (18 m) del solitón que excitó seiches en la Parguera (30-JUN-2009)</vt:lpstr>
      <vt:lpstr>La energía se propaga a lo largo de las aguas de la plataforma en la Parguera</vt:lpstr>
      <vt:lpstr>Mareógrafo detecta la señal del seiche costero en isla Magueyes, La Parguera</vt:lpstr>
      <vt:lpstr>Resumen de eventos de seiches</vt:lpstr>
      <vt:lpstr>Ocean Physics Education Inc. 2013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Solitones de Aves y Seiches de Magueyes</dc:title>
  <dc:creator>Dr. Edwin Alfonso-Sosa</dc:creator>
  <cp:keywords>Seiche;soliton</cp:keywords>
  <cp:lastModifiedBy>Vista</cp:lastModifiedBy>
  <cp:revision>31</cp:revision>
  <dcterms:created xsi:type="dcterms:W3CDTF">2013-04-13T16:08:13Z</dcterms:created>
  <dcterms:modified xsi:type="dcterms:W3CDTF">2013-04-13T20:01:04Z</dcterms:modified>
</cp:coreProperties>
</file>